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315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56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84185-6AD4-4E7F-B6EC-96AE0AD1069B}" type="datetimeFigureOut">
              <a:rPr lang="ko-KR" altLang="en-US" smtClean="0"/>
              <a:t>2022-06-09(Thu)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346D0-6D53-4022-B515-E2CFE9696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24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우선 서론에서 이 프로젝트를 왜 선정했는지에 대해 말씀드리고</a:t>
            </a:r>
            <a:r>
              <a:rPr lang="en-US" altLang="ko-KR" dirty="0"/>
              <a:t>, </a:t>
            </a:r>
            <a:r>
              <a:rPr lang="ko-KR" altLang="en-US" dirty="0"/>
              <a:t>세부적으로 어떤 문제를 해결하고자 하는지 말씀 드리고자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본론에서 데이터</a:t>
            </a:r>
            <a:r>
              <a:rPr lang="en-US" altLang="ko-KR" dirty="0"/>
              <a:t>,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백테스트 결과를 말씀 드린 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마지막으로 프로젝트 결론에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84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대략적인 프로젝트 진행 과정은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ko-KR" altLang="en-US" dirty="0" err="1"/>
              <a:t>이더리움</a:t>
            </a:r>
            <a:r>
              <a:rPr lang="ko-KR" altLang="en-US" dirty="0"/>
              <a:t> 가격의 단기 추세를 </a:t>
            </a:r>
            <a:r>
              <a:rPr lang="en-US" altLang="ko-KR" dirty="0"/>
              <a:t>'</a:t>
            </a:r>
            <a:r>
              <a:rPr lang="ko-KR" altLang="en-US" dirty="0"/>
              <a:t>상승</a:t>
            </a:r>
            <a:r>
              <a:rPr lang="en-US" altLang="ko-KR" dirty="0"/>
              <a:t>', '</a:t>
            </a:r>
            <a:r>
              <a:rPr lang="ko-KR" altLang="en-US" dirty="0"/>
              <a:t>하락</a:t>
            </a:r>
            <a:r>
              <a:rPr lang="en-US" altLang="ko-KR" dirty="0"/>
              <a:t>', '</a:t>
            </a:r>
            <a:r>
              <a:rPr lang="ko-KR" altLang="en-US" dirty="0"/>
              <a:t>보합</a:t>
            </a:r>
            <a:r>
              <a:rPr lang="en-US" altLang="ko-KR" dirty="0"/>
              <a:t>'</a:t>
            </a:r>
            <a:r>
              <a:rPr lang="ko-KR" altLang="en-US" dirty="0"/>
              <a:t>으로 </a:t>
            </a:r>
            <a:r>
              <a:rPr lang="ko-KR" altLang="en-US" dirty="0" err="1"/>
              <a:t>라벨링하였습니다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이더리움</a:t>
            </a:r>
            <a:r>
              <a:rPr lang="ko-KR" altLang="en-US" dirty="0"/>
              <a:t> 가격 모멘텀을 결정하는 </a:t>
            </a:r>
            <a:r>
              <a:rPr lang="en-US" altLang="ko-KR" dirty="0"/>
              <a:t>Feature</a:t>
            </a:r>
            <a:r>
              <a:rPr lang="ko-KR" altLang="en-US" dirty="0"/>
              <a:t>를 선정했습니다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머신러닝</a:t>
            </a:r>
            <a:r>
              <a:rPr lang="ko-KR" altLang="en-US" dirty="0"/>
              <a:t> 및 딥러닝 모델을 학습하고 백테스트를 통해 모델 성능을 검증했습니다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06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본론으로 넘어가기에 앞서 크게 </a:t>
            </a:r>
            <a:r>
              <a:rPr lang="en-US" altLang="ko-KR" dirty="0"/>
              <a:t>3</a:t>
            </a:r>
            <a:r>
              <a:rPr lang="ko-KR" altLang="en-US" dirty="0"/>
              <a:t>가지에 대해서 말씀드리겠습니다  데이터해석 방법에 대해 말씀드리고 저희가 진행한 분석기법에 대해 소개해드리며 결론으로 마무리하겠습니다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82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데이터는 </a:t>
            </a:r>
            <a:r>
              <a:rPr lang="en-US" altLang="ko-KR" dirty="0"/>
              <a:t>'</a:t>
            </a:r>
            <a:r>
              <a:rPr lang="ko-KR" altLang="en-US" dirty="0" err="1"/>
              <a:t>업비트</a:t>
            </a:r>
            <a:r>
              <a:rPr lang="en-US" altLang="ko-KR" dirty="0"/>
              <a:t>'</a:t>
            </a:r>
            <a:r>
              <a:rPr lang="ko-KR" altLang="en-US" dirty="0"/>
              <a:t>에서 거래된 </a:t>
            </a:r>
            <a:r>
              <a:rPr lang="en-US" altLang="ko-KR" dirty="0"/>
              <a:t>'</a:t>
            </a:r>
            <a:r>
              <a:rPr lang="ko-KR" altLang="en-US" dirty="0" err="1"/>
              <a:t>이더리움</a:t>
            </a:r>
            <a:r>
              <a:rPr lang="en-US" altLang="ko-KR" dirty="0"/>
              <a:t>' 1</a:t>
            </a:r>
            <a:r>
              <a:rPr lang="ko-KR" altLang="en-US" dirty="0"/>
              <a:t>년치 데이터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분 단위 거래 데이터기 때문에 전체 데이터 수는 약 </a:t>
            </a:r>
            <a:r>
              <a:rPr lang="en-US" altLang="ko-KR" dirty="0"/>
              <a:t>50</a:t>
            </a:r>
            <a:r>
              <a:rPr lang="ko-KR" altLang="en-US" dirty="0"/>
              <a:t>만개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날짜는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일부터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 err="1"/>
              <a:t>일까지이며</a:t>
            </a:r>
            <a:r>
              <a:rPr lang="ko-KR" altLang="en-US" dirty="0"/>
              <a:t> 날짜는 세계시간 기준입니다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19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 동안의 </a:t>
            </a:r>
            <a:r>
              <a:rPr lang="ko-KR" altLang="en-US" dirty="0" err="1"/>
              <a:t>이더리움</a:t>
            </a:r>
            <a:r>
              <a:rPr lang="ko-KR" altLang="en-US" dirty="0"/>
              <a:t> 종가를 시각화한 모습입니다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코로나 </a:t>
            </a:r>
            <a:r>
              <a:rPr lang="ko-KR" altLang="en-US" dirty="0" err="1"/>
              <a:t>팬데믹이</a:t>
            </a:r>
            <a:r>
              <a:rPr lang="ko-KR" altLang="en-US" dirty="0"/>
              <a:t> 발발한 </a:t>
            </a:r>
            <a:r>
              <a:rPr lang="en-US" altLang="ko-KR" dirty="0"/>
              <a:t>21</a:t>
            </a:r>
            <a:r>
              <a:rPr lang="ko-KR" altLang="en-US" dirty="0"/>
              <a:t>년 초만 하더라도 가격이 </a:t>
            </a:r>
            <a:r>
              <a:rPr lang="en-US" altLang="ko-KR" dirty="0"/>
              <a:t>200</a:t>
            </a:r>
            <a:r>
              <a:rPr lang="ko-KR" altLang="en-US" dirty="0"/>
              <a:t>만원 수준이었지만</a:t>
            </a:r>
            <a:r>
              <a:rPr lang="en-US" altLang="ko-KR" dirty="0"/>
              <a:t>, </a:t>
            </a:r>
            <a:r>
              <a:rPr lang="ko-KR" altLang="en-US" dirty="0"/>
              <a:t>시중에 유동성이 풍부해지면서 </a:t>
            </a:r>
            <a:r>
              <a:rPr lang="en-US" altLang="ko-KR" dirty="0"/>
              <a:t>500</a:t>
            </a:r>
            <a:r>
              <a:rPr lang="ko-KR" altLang="en-US" dirty="0"/>
              <a:t>만원을 돌파하는 모습을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21</a:t>
            </a:r>
            <a:r>
              <a:rPr lang="ko-KR" altLang="en-US" dirty="0"/>
              <a:t>년 연말부터는 가격이 점차 하락하는 추세를 보이며 현재 </a:t>
            </a:r>
            <a:r>
              <a:rPr lang="ko-KR" altLang="en-US" dirty="0" err="1"/>
              <a:t>이더리움은</a:t>
            </a:r>
            <a:r>
              <a:rPr lang="ko-KR" altLang="en-US" dirty="0"/>
              <a:t> 시세는 </a:t>
            </a:r>
            <a:r>
              <a:rPr lang="en-US" altLang="ko-KR" dirty="0"/>
              <a:t>200</a:t>
            </a:r>
            <a:r>
              <a:rPr lang="ko-KR" altLang="en-US" dirty="0"/>
              <a:t>만원 초반대를 기록하고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60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데이터 전처리에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ko-KR" altLang="en-US" dirty="0" err="1"/>
              <a:t>결측치</a:t>
            </a:r>
            <a:r>
              <a:rPr lang="ko-KR" altLang="en-US" dirty="0"/>
              <a:t> 처리와 라벨링을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88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결측치</a:t>
            </a:r>
            <a:r>
              <a:rPr lang="ko-KR" altLang="en-US" dirty="0"/>
              <a:t> 처리에 대해 </a:t>
            </a:r>
            <a:r>
              <a:rPr lang="ko-KR" altLang="en-US" dirty="0" err="1"/>
              <a:t>설명드리면</a:t>
            </a:r>
            <a:r>
              <a:rPr lang="en-US" altLang="ko-KR" dirty="0"/>
              <a:t>, </a:t>
            </a:r>
            <a:r>
              <a:rPr lang="ko-KR" altLang="en-US" dirty="0" err="1"/>
              <a:t>업비트</a:t>
            </a:r>
            <a:r>
              <a:rPr lang="ko-KR" altLang="en-US" dirty="0"/>
              <a:t> 거래소 점검으로 대략 </a:t>
            </a:r>
            <a:r>
              <a:rPr lang="en-US" altLang="ko-KR" dirty="0"/>
              <a:t>30</a:t>
            </a:r>
            <a:r>
              <a:rPr lang="ko-KR" altLang="en-US" dirty="0"/>
              <a:t>시간의 거래기록</a:t>
            </a:r>
            <a:r>
              <a:rPr lang="en-US" altLang="ko-KR" dirty="0"/>
              <a:t>(OHLCV)</a:t>
            </a:r>
            <a:r>
              <a:rPr lang="ko-KR" altLang="en-US" dirty="0"/>
              <a:t>의 공백이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공백을 다른 국내 거래소</a:t>
            </a:r>
            <a:r>
              <a:rPr lang="en-US" altLang="ko-KR" dirty="0"/>
              <a:t>(</a:t>
            </a:r>
            <a:r>
              <a:rPr lang="ko-KR" altLang="en-US" dirty="0" err="1"/>
              <a:t>빗썸</a:t>
            </a:r>
            <a:r>
              <a:rPr lang="ko-KR" altLang="en-US" dirty="0"/>
              <a:t> 및 </a:t>
            </a:r>
            <a:r>
              <a:rPr lang="ko-KR" altLang="en-US" dirty="0" err="1"/>
              <a:t>코빗</a:t>
            </a:r>
            <a:r>
              <a:rPr lang="en-US" altLang="ko-KR" dirty="0"/>
              <a:t>)</a:t>
            </a:r>
            <a:r>
              <a:rPr lang="ko-KR" altLang="en-US" dirty="0"/>
              <a:t>의 거래 기록 중 </a:t>
            </a:r>
            <a:r>
              <a:rPr lang="ko-KR" altLang="en-US" dirty="0" err="1"/>
              <a:t>업비트</a:t>
            </a:r>
            <a:r>
              <a:rPr lang="ko-KR" altLang="en-US" dirty="0"/>
              <a:t> 기록과 유사하는 내역으로 대체 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국내 거래소간 가격 차이가 심하지 않아</a:t>
            </a:r>
            <a:r>
              <a:rPr lang="en-US" altLang="ko-KR" dirty="0"/>
              <a:t>, </a:t>
            </a:r>
            <a:r>
              <a:rPr lang="ko-KR" altLang="en-US" dirty="0"/>
              <a:t>다른 거래소의 가격으로 대체해도 크게 무리는 없을 것으로 판단했습니다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라벨링은 다음 페이지에 자세히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540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라벨링은 크게 두단계로 이루어져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저희의 데이터가 </a:t>
            </a:r>
            <a:r>
              <a:rPr lang="ko-KR" altLang="en-US" dirty="0" err="1"/>
              <a:t>이더리움</a:t>
            </a:r>
            <a:r>
              <a:rPr lang="ko-KR" altLang="en-US" dirty="0"/>
              <a:t> 분봉 데이터이고</a:t>
            </a:r>
            <a:r>
              <a:rPr lang="en-US" altLang="ko-KR" dirty="0"/>
              <a:t>, </a:t>
            </a:r>
            <a:r>
              <a:rPr lang="ko-KR" altLang="en-US" dirty="0"/>
              <a:t>금융 시계열 데이터 특성상 노이즈가 많기 때문에 라벨링을 진행하기전 </a:t>
            </a:r>
            <a:r>
              <a:rPr lang="en-US" altLang="ko-KR" dirty="0"/>
              <a:t>centered ma</a:t>
            </a:r>
            <a:r>
              <a:rPr lang="ko-KR" altLang="en-US" dirty="0"/>
              <a:t>를 통해 데이터 </a:t>
            </a:r>
            <a:r>
              <a:rPr lang="ko-KR" altLang="en-US" dirty="0" err="1"/>
              <a:t>스무싱을</a:t>
            </a:r>
            <a:r>
              <a:rPr lang="ko-KR" altLang="en-US" dirty="0"/>
              <a:t>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두번째로</a:t>
            </a:r>
            <a:r>
              <a:rPr lang="en-US" altLang="ko-KR" dirty="0"/>
              <a:t>, </a:t>
            </a:r>
            <a:r>
              <a:rPr lang="ko-KR" altLang="en-US" dirty="0"/>
              <a:t>라벨이 상승 하락 보합 총 세가지이기 때문에 변동성을 고려할 수 있는 </a:t>
            </a:r>
            <a:r>
              <a:rPr lang="ko-KR" altLang="en-US" dirty="0" err="1"/>
              <a:t>라벨링</a:t>
            </a:r>
            <a:r>
              <a:rPr lang="ko-KR" altLang="en-US" dirty="0"/>
              <a:t> 방법인 트랜스 스캐닝 메소드를 사용하여 최종 라벨링을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85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트랜드 스캐닝 메소드는 회귀선을 통한 기울기와 표준편차를 추정함으로써 데이터의 변동성을 고려한 </a:t>
            </a:r>
            <a:r>
              <a:rPr lang="ko-KR" altLang="en-US" dirty="0" err="1"/>
              <a:t>라벨링</a:t>
            </a:r>
            <a:r>
              <a:rPr lang="ko-KR" altLang="en-US" dirty="0"/>
              <a:t> 방법입니다</a:t>
            </a:r>
            <a:r>
              <a:rPr lang="en-US" altLang="ko-KR" dirty="0"/>
              <a:t>. </a:t>
            </a:r>
            <a:r>
              <a:rPr lang="ko-KR" altLang="en-US" dirty="0" err="1"/>
              <a:t>라벨링</a:t>
            </a:r>
            <a:r>
              <a:rPr lang="ko-KR" altLang="en-US" dirty="0"/>
              <a:t> 과정은 먼저 시작 시점에서 </a:t>
            </a:r>
            <a:r>
              <a:rPr lang="en-US" altLang="ko-KR" dirty="0"/>
              <a:t>360</a:t>
            </a:r>
            <a:r>
              <a:rPr lang="ko-KR" altLang="en-US" dirty="0"/>
              <a:t>분까지 </a:t>
            </a:r>
            <a:r>
              <a:rPr lang="en-US" altLang="ko-KR" dirty="0"/>
              <a:t>60</a:t>
            </a:r>
            <a:r>
              <a:rPr lang="ko-KR" altLang="en-US" dirty="0"/>
              <a:t>분 간격으로 </a:t>
            </a:r>
            <a:r>
              <a:rPr lang="en-US" altLang="ko-KR" dirty="0"/>
              <a:t>OLS</a:t>
            </a:r>
            <a:r>
              <a:rPr lang="ko-KR" altLang="en-US" dirty="0"/>
              <a:t>회귀분석을 통해 기울기와 표준편차를 구한 후</a:t>
            </a:r>
            <a:r>
              <a:rPr lang="en-US" altLang="ko-KR" dirty="0"/>
              <a:t>, </a:t>
            </a:r>
            <a:r>
              <a:rPr lang="ko-KR" altLang="en-US" dirty="0"/>
              <a:t>위 식을 통해 </a:t>
            </a:r>
            <a:r>
              <a:rPr lang="en-US" altLang="ko-KR" dirty="0"/>
              <a:t>t-value</a:t>
            </a:r>
            <a:r>
              <a:rPr lang="ko-KR" altLang="en-US" dirty="0"/>
              <a:t>를 구하게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</a:t>
            </a:r>
            <a:r>
              <a:rPr lang="en-US" altLang="ko-KR" dirty="0"/>
              <a:t>,360</a:t>
            </a:r>
            <a:r>
              <a:rPr lang="ko-KR" altLang="en-US" dirty="0"/>
              <a:t>분간의 </a:t>
            </a:r>
            <a:r>
              <a:rPr lang="en-US" altLang="ko-KR" dirty="0"/>
              <a:t>t-value</a:t>
            </a:r>
            <a:r>
              <a:rPr lang="ko-KR" altLang="en-US" dirty="0"/>
              <a:t>최댓값이 양수라면 상승</a:t>
            </a:r>
            <a:r>
              <a:rPr lang="en-US" altLang="ko-KR" dirty="0"/>
              <a:t>, </a:t>
            </a:r>
            <a:r>
              <a:rPr lang="ko-KR" altLang="en-US" dirty="0"/>
              <a:t>음수라면 하락으로 레이블링 합니다</a:t>
            </a:r>
            <a:r>
              <a:rPr lang="en-US" altLang="ko-KR" dirty="0"/>
              <a:t>. t-value</a:t>
            </a:r>
            <a:r>
              <a:rPr lang="ko-KR" altLang="en-US" dirty="0"/>
              <a:t>의 값이 기준치보다 낮다면 보합으로 </a:t>
            </a:r>
            <a:r>
              <a:rPr lang="ko-KR" altLang="en-US" dirty="0" err="1"/>
              <a:t>레이블링하였습니다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레이블링 결과는 위 그림과 같습니다</a:t>
            </a:r>
            <a:r>
              <a:rPr lang="en-US" altLang="ko-KR" dirty="0"/>
              <a:t>. </a:t>
            </a:r>
            <a:r>
              <a:rPr lang="ko-KR" altLang="en-US" dirty="0"/>
              <a:t>전체 데이터셋에서 상승이 </a:t>
            </a:r>
            <a:r>
              <a:rPr lang="en-US" altLang="ko-KR" dirty="0"/>
              <a:t>36%, </a:t>
            </a:r>
            <a:r>
              <a:rPr lang="ko-KR" altLang="en-US" dirty="0"/>
              <a:t>하락이 </a:t>
            </a:r>
            <a:r>
              <a:rPr lang="en-US" altLang="ko-KR" dirty="0"/>
              <a:t>33%, </a:t>
            </a:r>
            <a:r>
              <a:rPr lang="ko-KR" altLang="en-US" dirty="0"/>
              <a:t>보합이 </a:t>
            </a:r>
            <a:r>
              <a:rPr lang="en-US" altLang="ko-KR" dirty="0"/>
              <a:t>31%</a:t>
            </a:r>
            <a:r>
              <a:rPr lang="ko-KR" altLang="en-US" dirty="0"/>
              <a:t>로 예측되었습니다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3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피쳐</a:t>
            </a:r>
            <a:r>
              <a:rPr lang="ko-KR" altLang="en-US" dirty="0"/>
              <a:t> 엔지니어링은 크게 네가지 방향으로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가격 움직임의 양상을 추정할 수 있는 기술적 지표</a:t>
            </a:r>
            <a:r>
              <a:rPr lang="en-US" altLang="ko-KR" dirty="0"/>
              <a:t>('</a:t>
            </a:r>
            <a:r>
              <a:rPr lang="ko-KR" altLang="en-US" dirty="0"/>
              <a:t>가격변수</a:t>
            </a:r>
            <a:r>
              <a:rPr lang="en-US" altLang="ko-KR" dirty="0"/>
              <a:t>')</a:t>
            </a:r>
            <a:r>
              <a:rPr lang="ko-KR" altLang="en-US" dirty="0"/>
              <a:t>를 메인 변수로 활용하였습니다</a:t>
            </a:r>
            <a:r>
              <a:rPr lang="en-US" altLang="ko-KR" dirty="0"/>
              <a:t>. </a:t>
            </a:r>
            <a:r>
              <a:rPr lang="ko-KR" altLang="en-US" dirty="0"/>
              <a:t>이를 통해 차트 속에 숨은 가격 변화 패턴을 파악하고자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기술적 지표들은 가상화폐의 가격과 거래량 두가지 변수로 구성되는 만큼</a:t>
            </a:r>
            <a:r>
              <a:rPr lang="en-US" altLang="ko-KR" dirty="0"/>
              <a:t>, </a:t>
            </a:r>
            <a:r>
              <a:rPr lang="ko-KR" altLang="en-US" dirty="0"/>
              <a:t>자산 가격에 미치는 다양한 요인을 분석하기 어렵습니다</a:t>
            </a:r>
            <a:r>
              <a:rPr lang="en-US" altLang="ko-KR" dirty="0"/>
              <a:t>. </a:t>
            </a:r>
            <a:r>
              <a:rPr lang="ko-KR" altLang="en-US" dirty="0"/>
              <a:t>따라서 가상화폐 거래량에 직간접적으로 영향을 미치는 </a:t>
            </a:r>
            <a:r>
              <a:rPr lang="en-US" altLang="ko-KR" dirty="0"/>
              <a:t>'</a:t>
            </a:r>
            <a:r>
              <a:rPr lang="ko-KR" altLang="en-US" dirty="0"/>
              <a:t>수요공급 변수</a:t>
            </a:r>
            <a:r>
              <a:rPr lang="en-US" altLang="ko-KR" dirty="0"/>
              <a:t>'</a:t>
            </a:r>
            <a:r>
              <a:rPr lang="ko-KR" altLang="en-US" dirty="0"/>
              <a:t>를 </a:t>
            </a:r>
            <a:r>
              <a:rPr lang="ko-KR" altLang="en-US" dirty="0" err="1"/>
              <a:t>피쳐로</a:t>
            </a:r>
            <a:r>
              <a:rPr lang="ko-KR" altLang="en-US" dirty="0"/>
              <a:t>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자산의 거래량 외에도 투자자의 가열된 심리가 코인 가격에 큰 영향을 미치기도 합니다</a:t>
            </a:r>
            <a:r>
              <a:rPr lang="en-US" altLang="ko-KR" dirty="0"/>
              <a:t>. </a:t>
            </a:r>
            <a:r>
              <a:rPr lang="ko-KR" altLang="en-US" dirty="0"/>
              <a:t>따라서 투자자의 과열된 심리 수준을 유추할 수 있는 </a:t>
            </a:r>
            <a:r>
              <a:rPr lang="en-US" altLang="ko-KR" dirty="0"/>
              <a:t>'</a:t>
            </a:r>
            <a:r>
              <a:rPr lang="ko-KR" altLang="en-US" dirty="0"/>
              <a:t>심리변수</a:t>
            </a:r>
            <a:r>
              <a:rPr lang="en-US" altLang="ko-KR" dirty="0"/>
              <a:t>'</a:t>
            </a:r>
            <a:r>
              <a:rPr lang="ko-KR" altLang="en-US" dirty="0"/>
              <a:t>를 </a:t>
            </a:r>
            <a:r>
              <a:rPr lang="ko-KR" altLang="en-US" dirty="0" err="1"/>
              <a:t>피쳐로</a:t>
            </a:r>
            <a:r>
              <a:rPr lang="ko-KR" altLang="en-US" dirty="0"/>
              <a:t> 선정했습니다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거래량 변화에 따른 가격 변화 민감도를 나타내는 </a:t>
            </a:r>
            <a:r>
              <a:rPr lang="en-US" altLang="ko-KR" dirty="0"/>
              <a:t>'</a:t>
            </a:r>
            <a:r>
              <a:rPr lang="ko-KR" altLang="en-US" dirty="0"/>
              <a:t>유동성 지표</a:t>
            </a:r>
            <a:r>
              <a:rPr lang="en-US" altLang="ko-KR" dirty="0"/>
              <a:t>'</a:t>
            </a:r>
            <a:r>
              <a:rPr lang="ko-KR" altLang="en-US" dirty="0"/>
              <a:t>를 통해 가격변화 수준을 파악하고자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954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가격 변수는 가격의 움직임을 파악하기 위한 기술적 지표이며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9</a:t>
            </a:r>
            <a:r>
              <a:rPr lang="ko-KR" altLang="en-US" dirty="0"/>
              <a:t>개로 구성되어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모두 </a:t>
            </a:r>
            <a:r>
              <a:rPr lang="en-US" altLang="ko-KR" dirty="0"/>
              <a:t>1</a:t>
            </a:r>
            <a:r>
              <a:rPr lang="ko-KR" altLang="en-US" dirty="0"/>
              <a:t>분 단위 </a:t>
            </a:r>
            <a:r>
              <a:rPr lang="ko-KR" altLang="en-US" dirty="0" err="1"/>
              <a:t>피쳐로</a:t>
            </a:r>
            <a:r>
              <a:rPr lang="ko-KR" altLang="en-US" dirty="0"/>
              <a:t> 구성하였으며</a:t>
            </a:r>
            <a:r>
              <a:rPr lang="en-US" altLang="ko-KR" dirty="0"/>
              <a:t>, </a:t>
            </a:r>
            <a:r>
              <a:rPr lang="ko-KR" altLang="en-US" dirty="0" err="1"/>
              <a:t>로우데이터의</a:t>
            </a:r>
            <a:r>
              <a:rPr lang="ko-KR" altLang="en-US" dirty="0"/>
              <a:t> 가격 및 거래량 변수를 바탕으로 직접 산출했습니다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en-US" altLang="ko-KR" dirty="0"/>
              <a:t>RSI</a:t>
            </a:r>
            <a:r>
              <a:rPr lang="ko-KR" altLang="en-US" dirty="0"/>
              <a:t>는 매매 시점을 잡기위해 활용하는 </a:t>
            </a:r>
            <a:r>
              <a:rPr lang="ko-KR" altLang="en-US" dirty="0" err="1"/>
              <a:t>차트며</a:t>
            </a:r>
            <a:r>
              <a:rPr lang="en-US" altLang="ko-KR" dirty="0"/>
              <a:t>, </a:t>
            </a:r>
            <a:r>
              <a:rPr lang="ko-KR" altLang="en-US" dirty="0"/>
              <a:t>가격 상승 및 하락 추세에서 상승폭과 하락폭의 강도를 백분율로 나타낸 값입니다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49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팀을 가상화폐의 추세가 상승할지 하락할지를 판단하는 인공지능 모델을 만들고자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43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수요공급 변수에서는 가상화폐 거래량에 직간접적으로 영향을 미치는 요인을 </a:t>
            </a:r>
            <a:r>
              <a:rPr lang="en-US" altLang="ko-KR" dirty="0"/>
              <a:t>6</a:t>
            </a:r>
            <a:r>
              <a:rPr lang="ko-KR" altLang="en-US" dirty="0"/>
              <a:t>가지로 구성했습니다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ko-KR" altLang="en-US" dirty="0" err="1"/>
              <a:t>도미넌스를</a:t>
            </a:r>
            <a:r>
              <a:rPr lang="ko-KR" altLang="en-US" dirty="0"/>
              <a:t> 들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비트코인은</a:t>
            </a:r>
            <a:r>
              <a:rPr lang="ko-KR" altLang="en-US" dirty="0"/>
              <a:t> 전체 가상화폐 중 </a:t>
            </a:r>
            <a:r>
              <a:rPr lang="ko-KR" altLang="en-US" dirty="0" err="1"/>
              <a:t>비트코인에</a:t>
            </a:r>
            <a:r>
              <a:rPr lang="ko-KR" altLang="en-US" dirty="0"/>
              <a:t> 투자한 비중을 나타내는 지표입니다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ko-KR" altLang="en-US" dirty="0" err="1"/>
              <a:t>도미넌스가</a:t>
            </a:r>
            <a:r>
              <a:rPr lang="ko-KR" altLang="en-US" dirty="0"/>
              <a:t> 낮을수록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비트코인을</a:t>
            </a:r>
            <a:r>
              <a:rPr lang="ko-KR" altLang="en-US" dirty="0"/>
              <a:t> 제외한 다른 </a:t>
            </a:r>
            <a:r>
              <a:rPr lang="ko-KR" altLang="en-US" dirty="0" err="1"/>
              <a:t>알트코인에</a:t>
            </a:r>
            <a:r>
              <a:rPr lang="ko-KR" altLang="en-US" dirty="0"/>
              <a:t> 대한 투자 비중이 높을 수록 코인 시장이 과열되어 있음을 간접적으로 확인하는 지표입니다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940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번째로 투자자의 심리 변수를 두 가지 항목으로 구성했습니다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투자 심리가 과열될 수록 가상화폐 관련 뉴스기사도 많이 발생하는 경향이 있습니다</a:t>
            </a:r>
            <a:r>
              <a:rPr lang="en-US" altLang="ko-KR" dirty="0"/>
              <a:t>. </a:t>
            </a:r>
            <a:r>
              <a:rPr lang="ko-KR" altLang="en-US" dirty="0"/>
              <a:t>따라서 일별 가상화폐 관련 뉴스 기사 수를 통해 투자자의 심리 경향을 파악하고자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동시에</a:t>
            </a:r>
            <a:r>
              <a:rPr lang="en-US" altLang="ko-KR" dirty="0"/>
              <a:t>, </a:t>
            </a:r>
            <a:r>
              <a:rPr lang="ko-KR" altLang="en-US" dirty="0"/>
              <a:t>네이버 트렌드 지수를 통해 사람들이 검색엔진에 가상자산을 검색하는 수준을 파악했습니다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13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유동성 지표 카일</a:t>
            </a:r>
            <a:r>
              <a:rPr lang="en-US" altLang="ko-KR" dirty="0"/>
              <a:t>, </a:t>
            </a:r>
            <a:r>
              <a:rPr lang="ko-KR" altLang="en-US" dirty="0"/>
              <a:t>아미후드</a:t>
            </a:r>
            <a:r>
              <a:rPr lang="en-US" altLang="ko-KR" dirty="0"/>
              <a:t>, </a:t>
            </a:r>
            <a:r>
              <a:rPr lang="ko-KR" altLang="en-US" dirty="0" err="1"/>
              <a:t>하스브룩의</a:t>
            </a:r>
            <a:r>
              <a:rPr lang="ko-KR" altLang="en-US" dirty="0"/>
              <a:t> 람다로 구성했습니다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거래량 변화에 따른 가격 변화의 민감도를 나타내는 값입니다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7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단위가 다른 </a:t>
            </a:r>
            <a:r>
              <a:rPr lang="en-US" altLang="ko-KR" dirty="0"/>
              <a:t>Feature </a:t>
            </a:r>
            <a:r>
              <a:rPr lang="ko-KR" altLang="en-US" dirty="0"/>
              <a:t>값들을 분석하기위해 표준화를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평균과 분산을 이용한 표준화 방법인 </a:t>
            </a:r>
            <a:r>
              <a:rPr lang="ko-KR" altLang="en-US" dirty="0" err="1"/>
              <a:t>스탠다스</a:t>
            </a:r>
            <a:r>
              <a:rPr lang="ko-KR" altLang="en-US" dirty="0"/>
              <a:t> </a:t>
            </a:r>
            <a:r>
              <a:rPr lang="ko-KR" altLang="en-US" dirty="0" err="1"/>
              <a:t>스케일러</a:t>
            </a:r>
            <a:r>
              <a:rPr lang="ko-KR" altLang="en-US" dirty="0"/>
              <a:t> 메서드를 활용하여 표준화를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774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선정한 </a:t>
            </a:r>
            <a:r>
              <a:rPr lang="ko-KR" altLang="en-US" dirty="0" err="1"/>
              <a:t>피쳐들에서</a:t>
            </a:r>
            <a:r>
              <a:rPr lang="ko-KR" altLang="en-US" dirty="0"/>
              <a:t>  모델의 설명을 용이하게 하고 데이터셋이 크다 보니 </a:t>
            </a:r>
            <a:r>
              <a:rPr lang="ko-KR" altLang="en-US" dirty="0" err="1"/>
              <a:t>오버피팅을</a:t>
            </a:r>
            <a:r>
              <a:rPr lang="ko-KR" altLang="en-US" dirty="0"/>
              <a:t> 줄여 일반화 시키기 위해 </a:t>
            </a:r>
            <a:r>
              <a:rPr lang="ko-KR" altLang="en-US" dirty="0" err="1"/>
              <a:t>피쳐셀렉션을</a:t>
            </a:r>
            <a:r>
              <a:rPr lang="ko-KR" altLang="en-US" dirty="0"/>
              <a:t> 진행하였습니다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피쳐</a:t>
            </a:r>
            <a:r>
              <a:rPr lang="ko-KR" altLang="en-US" dirty="0"/>
              <a:t> </a:t>
            </a:r>
            <a:r>
              <a:rPr lang="ko-KR" altLang="en-US" dirty="0" err="1"/>
              <a:t>셀렉션에</a:t>
            </a:r>
            <a:r>
              <a:rPr lang="ko-KR" altLang="en-US" dirty="0"/>
              <a:t> 앞서 분산이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ko-KR" altLang="en-US" dirty="0" err="1"/>
              <a:t>피쳐가</a:t>
            </a:r>
            <a:r>
              <a:rPr lang="ko-KR" altLang="en-US" dirty="0"/>
              <a:t> 있는지 확인해 제거해줬고 상관계수가 </a:t>
            </a:r>
            <a:r>
              <a:rPr lang="en-US" altLang="ko-KR" dirty="0"/>
              <a:t>0.9</a:t>
            </a:r>
            <a:r>
              <a:rPr lang="ko-KR" altLang="en-US" dirty="0"/>
              <a:t>이상인 </a:t>
            </a:r>
            <a:r>
              <a:rPr lang="ko-KR" altLang="en-US" dirty="0" err="1"/>
              <a:t>피쳐는</a:t>
            </a:r>
            <a:r>
              <a:rPr lang="ko-KR" altLang="en-US" dirty="0"/>
              <a:t> 동일한 정보를 담고 있다고 판단하여 </a:t>
            </a:r>
            <a:r>
              <a:rPr lang="en-US" altLang="ko-KR" dirty="0"/>
              <a:t>1</a:t>
            </a:r>
            <a:r>
              <a:rPr lang="ko-KR" altLang="en-US" dirty="0"/>
              <a:t>개만 남기고 제거해주었습니다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20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피쳐셀렉션은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모델별로  </a:t>
            </a:r>
            <a:r>
              <a:rPr lang="en-US" altLang="ko-KR" dirty="0"/>
              <a:t>RFE,RFECV,SFS,SBS</a:t>
            </a:r>
            <a:r>
              <a:rPr lang="ko-KR" altLang="en-US" dirty="0"/>
              <a:t>로 선정한후 선정횟수가 높은 </a:t>
            </a:r>
            <a:r>
              <a:rPr lang="en-US" altLang="ko-KR" dirty="0"/>
              <a:t>25</a:t>
            </a:r>
            <a:r>
              <a:rPr lang="ko-KR" altLang="en-US" dirty="0"/>
              <a:t>개를 선정했습니다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선정된 결과를 보면 가격변수인 기술적지표보다 </a:t>
            </a:r>
            <a:r>
              <a:rPr lang="ko-KR" altLang="en-US" dirty="0" err="1"/>
              <a:t>외부피쳐들의</a:t>
            </a:r>
            <a:r>
              <a:rPr lang="ko-KR" altLang="en-US" dirty="0"/>
              <a:t> 선정횟수가 </a:t>
            </a:r>
            <a:r>
              <a:rPr lang="ko-KR" altLang="en-US" dirty="0" err="1"/>
              <a:t>높다는것을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376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학습에 사용한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모델은 다음 </a:t>
            </a:r>
            <a:r>
              <a:rPr lang="en-US" altLang="ko-KR" dirty="0"/>
              <a:t>3</a:t>
            </a:r>
            <a:r>
              <a:rPr lang="ko-KR" altLang="en-US" dirty="0"/>
              <a:t>가지와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LightGBM</a:t>
            </a:r>
            <a:r>
              <a:rPr lang="en-US" altLang="ko-KR" dirty="0"/>
              <a:t> / Random Forest / SVM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290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1</a:t>
            </a:r>
            <a:r>
              <a:rPr lang="ko-KR" altLang="en-US" dirty="0"/>
              <a:t>년치의 </a:t>
            </a:r>
            <a:r>
              <a:rPr lang="ko-KR" altLang="en-US" dirty="0" err="1"/>
              <a:t>이더리움</a:t>
            </a:r>
            <a:r>
              <a:rPr lang="ko-KR" altLang="en-US" dirty="0"/>
              <a:t> 분봉 </a:t>
            </a:r>
            <a:r>
              <a:rPr lang="en-US" altLang="ko-KR" dirty="0"/>
              <a:t>data</a:t>
            </a:r>
            <a:r>
              <a:rPr lang="ko-KR" altLang="en-US" dirty="0"/>
              <a:t>와 고려한 </a:t>
            </a:r>
            <a:r>
              <a:rPr lang="en-US" altLang="ko-KR" dirty="0"/>
              <a:t>feature</a:t>
            </a:r>
            <a:r>
              <a:rPr lang="ko-KR" altLang="en-US" dirty="0"/>
              <a:t>들을 가지고</a:t>
            </a:r>
          </a:p>
          <a:p>
            <a:endParaRPr lang="ko-KR" altLang="en-US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모델을 학습을 시켜서 이전에 </a:t>
            </a:r>
            <a:r>
              <a:rPr lang="ko-KR" altLang="en-US" dirty="0" err="1"/>
              <a:t>라벨링</a:t>
            </a:r>
            <a:r>
              <a:rPr lang="ko-KR" altLang="en-US" dirty="0"/>
              <a:t> 하였던 상승</a:t>
            </a:r>
            <a:r>
              <a:rPr lang="en-US" altLang="ko-KR" dirty="0"/>
              <a:t>/</a:t>
            </a:r>
            <a:r>
              <a:rPr lang="ko-KR" altLang="en-US" dirty="0"/>
              <a:t>보합</a:t>
            </a:r>
            <a:r>
              <a:rPr lang="en-US" altLang="ko-KR" dirty="0"/>
              <a:t>/</a:t>
            </a:r>
            <a:r>
              <a:rPr lang="ko-KR" altLang="en-US" dirty="0"/>
              <a:t>하락 </a:t>
            </a:r>
            <a:r>
              <a:rPr lang="en-US" altLang="ko-KR" dirty="0"/>
              <a:t>3</a:t>
            </a:r>
            <a:r>
              <a:rPr lang="ko-KR" altLang="en-US" dirty="0"/>
              <a:t>종으로 분류문제를 해결하는 학습을 진행하였으며 이때 우리는 총</a:t>
            </a:r>
            <a:r>
              <a:rPr lang="en-US" altLang="ko-KR" dirty="0"/>
              <a:t>4</a:t>
            </a:r>
            <a:r>
              <a:rPr lang="ko-KR" altLang="en-US" dirty="0"/>
              <a:t>종의 모델을 선정하였었습니다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데이터의 선형적인 특성을 확인하기 위해 </a:t>
            </a:r>
            <a:r>
              <a:rPr lang="en-US" altLang="ko-KR" dirty="0"/>
              <a:t>logistic regression</a:t>
            </a:r>
            <a:r>
              <a:rPr lang="ko-KR" altLang="en-US" dirty="0"/>
              <a:t>을 수행하였지만 초기에 수익률이 너무 낮게 나와 배제하였습니다</a:t>
            </a:r>
            <a:r>
              <a:rPr lang="en-US" altLang="ko-KR" dirty="0"/>
              <a:t>. </a:t>
            </a:r>
            <a:r>
              <a:rPr lang="ko-KR" altLang="en-US" dirty="0"/>
              <a:t>이는 선형적인 특성만으로 금액이라는 것을 표현하는데 한계가 있는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ko-KR" altLang="en-US" dirty="0" err="1"/>
              <a:t>모델중에</a:t>
            </a:r>
            <a:r>
              <a:rPr lang="ko-KR" altLang="en-US" dirty="0"/>
              <a:t> 가장 성능이 좋은 </a:t>
            </a:r>
            <a:r>
              <a:rPr lang="ko-KR" altLang="en-US" dirty="0" err="1"/>
              <a:t>머신러닝</a:t>
            </a:r>
            <a:r>
              <a:rPr lang="ko-KR" altLang="en-US" dirty="0"/>
              <a:t> 모델과 딥러닝 학습 결과를 </a:t>
            </a:r>
            <a:r>
              <a:rPr lang="ko-KR" altLang="en-US" dirty="0" err="1"/>
              <a:t>앙상블하여</a:t>
            </a:r>
            <a:r>
              <a:rPr lang="ko-KR" altLang="en-US" dirty="0"/>
              <a:t> 수익률을 확인하였습니다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47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분야에서 말하는 지도학습알고리즘은 근원적으로 </a:t>
            </a:r>
            <a:r>
              <a:rPr lang="en-US" altLang="ko-KR" dirty="0"/>
              <a:t>training set</a:t>
            </a:r>
            <a:r>
              <a:rPr lang="ko-KR" altLang="en-US" dirty="0"/>
              <a:t>을 넘어서 일반성능을 높이기 위해 두종류의 오차</a:t>
            </a:r>
            <a:r>
              <a:rPr lang="en-US" altLang="ko-KR" dirty="0"/>
              <a:t>(</a:t>
            </a:r>
            <a:r>
              <a:rPr lang="ko-KR" altLang="en-US" dirty="0"/>
              <a:t>편형</a:t>
            </a:r>
            <a:r>
              <a:rPr lang="en-US" altLang="ko-KR" dirty="0"/>
              <a:t>,</a:t>
            </a:r>
            <a:r>
              <a:rPr lang="ko-KR" altLang="en-US" dirty="0"/>
              <a:t>분산</a:t>
            </a:r>
            <a:r>
              <a:rPr lang="en-US" altLang="ko-KR" dirty="0"/>
              <a:t>)</a:t>
            </a:r>
            <a:r>
              <a:rPr lang="ko-KR" altLang="en-US" dirty="0"/>
              <a:t>를 최소화 시키면서 발생하는 문제이다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학습시킬수로</a:t>
            </a:r>
            <a:r>
              <a:rPr lang="ko-KR" altLang="en-US" dirty="0"/>
              <a:t> 모델이 복잡해지면서 편향과 분산 오류들이 </a:t>
            </a:r>
            <a:r>
              <a:rPr lang="en-US" altLang="ko-KR" dirty="0"/>
              <a:t>trade-off</a:t>
            </a:r>
            <a:r>
              <a:rPr lang="ko-KR" altLang="en-US" dirty="0"/>
              <a:t>관계가 있어서 </a:t>
            </a:r>
            <a:r>
              <a:rPr lang="ko-KR" altLang="en-US" dirty="0" err="1"/>
              <a:t>둘다</a:t>
            </a:r>
            <a:r>
              <a:rPr lang="ko-KR" altLang="en-US" dirty="0"/>
              <a:t> 동시에 해결하기 어렵습니다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180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언급한 </a:t>
            </a:r>
            <a:r>
              <a:rPr lang="en-US" altLang="ko-KR" dirty="0"/>
              <a:t>bagging</a:t>
            </a:r>
            <a:r>
              <a:rPr lang="ko-KR" altLang="en-US" dirty="0"/>
              <a:t>과 </a:t>
            </a:r>
            <a:r>
              <a:rPr lang="en-US" altLang="ko-KR" dirty="0"/>
              <a:t>boosting</a:t>
            </a:r>
            <a:r>
              <a:rPr lang="ko-KR" altLang="en-US" dirty="0"/>
              <a:t>에 대해 간단히 비교해보도록 하겠습니다</a:t>
            </a:r>
          </a:p>
          <a:p>
            <a:endParaRPr lang="ko-KR" altLang="en-US" dirty="0"/>
          </a:p>
          <a:p>
            <a:r>
              <a:rPr lang="ko-KR" altLang="en-US" dirty="0"/>
              <a:t>다름 그림에서 나타내는 바와 같이 </a:t>
            </a:r>
            <a:r>
              <a:rPr lang="ko-KR" altLang="en-US" dirty="0" err="1"/>
              <a:t>배깅은</a:t>
            </a:r>
            <a:r>
              <a:rPr lang="ko-KR" altLang="en-US" dirty="0"/>
              <a:t> 병렬로 학습하는 반면</a:t>
            </a:r>
            <a:r>
              <a:rPr lang="en-US" altLang="ko-KR" dirty="0"/>
              <a:t>, </a:t>
            </a:r>
            <a:r>
              <a:rPr lang="ko-KR" altLang="en-US" dirty="0" err="1"/>
              <a:t>부스팅은</a:t>
            </a:r>
            <a:r>
              <a:rPr lang="ko-KR" altLang="en-US" dirty="0"/>
              <a:t> 순차적으로 학습합니다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한번 학습이 끝난 후 결과에 따라 가중치를 부여합니다</a:t>
            </a:r>
            <a:r>
              <a:rPr lang="en-US" altLang="ko-KR" dirty="0"/>
              <a:t>. </a:t>
            </a:r>
            <a:r>
              <a:rPr lang="ko-KR" altLang="en-US" dirty="0"/>
              <a:t>그렇게 부여된 가중치가 다음 모델의 결과 예측에 영향을 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부스팅은</a:t>
            </a:r>
            <a:r>
              <a:rPr lang="ko-KR" altLang="en-US" dirty="0"/>
              <a:t> </a:t>
            </a:r>
            <a:r>
              <a:rPr lang="ko-KR" altLang="en-US" dirty="0" err="1"/>
              <a:t>배깅에</a:t>
            </a:r>
            <a:r>
              <a:rPr lang="ko-KR" altLang="en-US" dirty="0"/>
              <a:t> 비해 </a:t>
            </a:r>
            <a:r>
              <a:rPr lang="en-US" altLang="ko-KR" dirty="0"/>
              <a:t>error</a:t>
            </a:r>
            <a:r>
              <a:rPr lang="ko-KR" altLang="en-US" dirty="0"/>
              <a:t>가 적습니다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성능이 좋습니다</a:t>
            </a:r>
            <a:r>
              <a:rPr lang="en-US" altLang="ko-KR" dirty="0"/>
              <a:t>. </a:t>
            </a:r>
            <a:r>
              <a:rPr lang="ko-KR" altLang="en-US" dirty="0"/>
              <a:t>하지만 속도가 느리고 오버 피팅이 될 가능성 증가합니다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 사용할 때는 </a:t>
            </a:r>
            <a:r>
              <a:rPr lang="ko-KR" altLang="en-US" dirty="0" err="1"/>
              <a:t>배깅과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중 어떤 것을 선택해야 </a:t>
            </a:r>
            <a:r>
              <a:rPr lang="ko-KR" altLang="en-US" dirty="0" err="1"/>
              <a:t>할까라는</a:t>
            </a:r>
            <a:r>
              <a:rPr lang="ko-KR" altLang="en-US" dirty="0"/>
              <a:t> 문제가 발생하는데 이는 상황에 따라 다르다고 할 수 있습니다</a:t>
            </a:r>
            <a:r>
              <a:rPr lang="en-US" altLang="ko-KR" dirty="0"/>
              <a:t>. </a:t>
            </a:r>
            <a:r>
              <a:rPr lang="ko-KR" altLang="en-US" dirty="0"/>
              <a:t>개별 결정 트리의 낮은 성능이 문제라면 </a:t>
            </a:r>
            <a:r>
              <a:rPr lang="ko-KR" altLang="en-US" dirty="0" err="1"/>
              <a:t>부스팅이</a:t>
            </a:r>
            <a:r>
              <a:rPr lang="ko-KR" altLang="en-US" dirty="0"/>
              <a:t> 적합하고</a:t>
            </a:r>
            <a:r>
              <a:rPr lang="en-US" altLang="ko-KR" dirty="0"/>
              <a:t>, </a:t>
            </a:r>
            <a:r>
              <a:rPr lang="ko-KR" altLang="en-US" dirty="0"/>
              <a:t>오버 피팅이 문제라면 </a:t>
            </a:r>
            <a:r>
              <a:rPr lang="ko-KR" altLang="en-US" dirty="0" err="1"/>
              <a:t>배깅이</a:t>
            </a:r>
            <a:r>
              <a:rPr lang="ko-KR" altLang="en-US" dirty="0"/>
              <a:t> 적합합니다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이때 </a:t>
            </a:r>
            <a:r>
              <a:rPr lang="en-US" altLang="ko-KR" dirty="0"/>
              <a:t>Bagging</a:t>
            </a:r>
            <a:r>
              <a:rPr lang="ko-KR" altLang="en-US" dirty="0"/>
              <a:t>에 가장 대표적인 </a:t>
            </a:r>
            <a:r>
              <a:rPr lang="ko-KR" altLang="en-US" dirty="0" err="1"/>
              <a:t>랜덤포레스트를</a:t>
            </a:r>
            <a:r>
              <a:rPr lang="ko-KR" altLang="en-US" dirty="0"/>
              <a:t> 선정하였고 </a:t>
            </a:r>
            <a:r>
              <a:rPr lang="ko-KR" altLang="en-US" dirty="0" err="1"/>
              <a:t>부스팅은</a:t>
            </a:r>
            <a:r>
              <a:rPr lang="ko-KR" altLang="en-US" dirty="0"/>
              <a:t> 비교적 다양한 모델이 있었지만 보시는 바와 같이 </a:t>
            </a:r>
            <a:r>
              <a:rPr lang="ko-KR" altLang="en-US" dirty="0" err="1"/>
              <a:t>가징</a:t>
            </a:r>
            <a:r>
              <a:rPr lang="ko-KR" altLang="en-US" dirty="0"/>
              <a:t> 기본이 되는 </a:t>
            </a:r>
            <a:r>
              <a:rPr lang="en-US" altLang="ko-KR" dirty="0" err="1"/>
              <a:t>Adaboost</a:t>
            </a:r>
            <a:r>
              <a:rPr lang="ko-KR" altLang="en-US" dirty="0"/>
              <a:t>는 많은 </a:t>
            </a:r>
            <a:r>
              <a:rPr lang="ko-KR" altLang="en-US" dirty="0" err="1"/>
              <a:t>하이퍼패러미터를</a:t>
            </a:r>
            <a:r>
              <a:rPr lang="ko-KR" altLang="en-US" dirty="0"/>
              <a:t> 고려해야 되어서 이를 찾기에 상당히 많은 시간이 걸리고 </a:t>
            </a:r>
            <a:r>
              <a:rPr lang="en-US" altLang="ko-KR" dirty="0" err="1"/>
              <a:t>Xgboost</a:t>
            </a:r>
            <a:r>
              <a:rPr lang="ko-KR" altLang="en-US" dirty="0"/>
              <a:t>도 동일하게 </a:t>
            </a:r>
            <a:r>
              <a:rPr lang="ko-KR" altLang="en-US" dirty="0" err="1"/>
              <a:t>하이퍼패러미터가</a:t>
            </a:r>
            <a:r>
              <a:rPr lang="ko-KR" altLang="en-US" dirty="0"/>
              <a:t> 많을 뿐더러 우리의 상당히 많은 양의 시계열데이터를 학습시킬 경우 </a:t>
            </a:r>
            <a:r>
              <a:rPr lang="ko-KR" altLang="en-US" dirty="0" err="1"/>
              <a:t>과적합</a:t>
            </a:r>
            <a:r>
              <a:rPr lang="ko-KR" altLang="en-US" dirty="0"/>
              <a:t> 가능성이 높아집니다</a:t>
            </a:r>
            <a:r>
              <a:rPr lang="en-US" altLang="ko-KR" dirty="0"/>
              <a:t>. </a:t>
            </a:r>
            <a:r>
              <a:rPr lang="ko-KR" altLang="en-US" dirty="0"/>
              <a:t>따라서 최신의 알고리즘이면서 기존 </a:t>
            </a:r>
            <a:r>
              <a:rPr lang="en-US" altLang="ko-KR" dirty="0"/>
              <a:t>boosting </a:t>
            </a:r>
            <a:r>
              <a:rPr lang="ko-KR" altLang="en-US" dirty="0"/>
              <a:t>장점을 계승하고 단점을 보완한 </a:t>
            </a:r>
            <a:r>
              <a:rPr lang="en-US" altLang="ko-KR" dirty="0" err="1"/>
              <a:t>LightGBM</a:t>
            </a:r>
            <a:r>
              <a:rPr lang="ko-KR" altLang="en-US" dirty="0"/>
              <a:t>을 활용하였습니다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저희는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ko-KR" altLang="en-US" dirty="0" err="1"/>
              <a:t>라벨링</a:t>
            </a:r>
            <a:r>
              <a:rPr lang="en-US" altLang="ko-KR" dirty="0"/>
              <a:t>, </a:t>
            </a:r>
            <a:r>
              <a:rPr lang="ko-KR" altLang="en-US" dirty="0" err="1"/>
              <a:t>피쳐엔지니어링</a:t>
            </a:r>
            <a:r>
              <a:rPr lang="en-US" altLang="ko-KR" dirty="0"/>
              <a:t>, </a:t>
            </a:r>
            <a:r>
              <a:rPr lang="ko-KR" altLang="en-US" dirty="0" err="1"/>
              <a:t>머신러닝으로</a:t>
            </a:r>
            <a:r>
              <a:rPr lang="ko-KR" altLang="en-US" dirty="0"/>
              <a:t> 파트를 나눠서 프로젝트를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8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SVM</a:t>
            </a:r>
            <a:r>
              <a:rPr lang="ko-KR" altLang="en-US" dirty="0"/>
              <a:t>은 </a:t>
            </a:r>
            <a:r>
              <a:rPr lang="ko-KR" altLang="en-US" dirty="0" err="1"/>
              <a:t>머신러닝</a:t>
            </a:r>
            <a:r>
              <a:rPr lang="ko-KR" altLang="en-US" dirty="0"/>
              <a:t> 초창기부터 분류과제에 가장 대표적인 알고리즘으로 </a:t>
            </a:r>
            <a:r>
              <a:rPr lang="en-US" altLang="ko-KR" dirty="0"/>
              <a:t>Bagging</a:t>
            </a:r>
            <a:r>
              <a:rPr lang="ko-KR" altLang="en-US" dirty="0"/>
              <a:t>과 </a:t>
            </a:r>
            <a:r>
              <a:rPr lang="en-US" altLang="ko-KR" dirty="0"/>
              <a:t>Boosting</a:t>
            </a:r>
            <a:r>
              <a:rPr lang="ko-KR" altLang="en-US" dirty="0"/>
              <a:t>의 비교용으로 활용하기 위해 학습모델로 선정하였습니다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/>
              <a:t>SVM</a:t>
            </a:r>
            <a:r>
              <a:rPr lang="ko-KR" altLang="en-US" dirty="0"/>
              <a:t>을 학습하면서도 많이 </a:t>
            </a:r>
            <a:r>
              <a:rPr lang="ko-KR" altLang="en-US" dirty="0" err="1"/>
              <a:t>느꼇지만</a:t>
            </a:r>
            <a:r>
              <a:rPr lang="ko-KR" altLang="en-US" dirty="0"/>
              <a:t> 학습하는데 상당히 많은 시간이 걸렸을 뿐만 아니라 성능도 가장 낮게 나오는 것을 알 수 있었습니다</a:t>
            </a:r>
            <a:r>
              <a:rPr lang="en-US" altLang="ko-KR" dirty="0"/>
              <a:t>. </a:t>
            </a:r>
            <a:r>
              <a:rPr lang="ko-KR" altLang="en-US" dirty="0"/>
              <a:t>즉 장점이 하나도 없었습니다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008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가장 </a:t>
            </a:r>
            <a:r>
              <a:rPr lang="ko-KR" altLang="en-US" dirty="0" err="1"/>
              <a:t>염두해둔건</a:t>
            </a:r>
            <a:r>
              <a:rPr lang="ko-KR" altLang="en-US" dirty="0"/>
              <a:t> 시간 전후 데이터 사이의 상관관계가 존재하는 시계열 데이터</a:t>
            </a:r>
            <a:r>
              <a:rPr lang="en-US" altLang="ko-KR" dirty="0"/>
              <a:t>(time series data)</a:t>
            </a:r>
            <a:r>
              <a:rPr lang="ko-KR" altLang="en-US" dirty="0"/>
              <a:t>를 모델링할 때는 기존의 사용하는 교차검증 기법을 적용할 수 없습니다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이때는 시간순으로 나열된 데이터를 보존하면서 훈련용과 테스트용으로 데이터를 나눠야 하며 이때 대표적으로 쓰이는 것 중 하나가 </a:t>
            </a:r>
            <a:r>
              <a:rPr lang="en-US" altLang="ko-KR" dirty="0"/>
              <a:t>WFCV</a:t>
            </a:r>
            <a:r>
              <a:rPr lang="ko-KR" altLang="en-US" dirty="0"/>
              <a:t>기법입니다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그림에서 알 수 있듯이 </a:t>
            </a:r>
            <a:r>
              <a:rPr lang="ko-KR" altLang="en-US" dirty="0" err="1"/>
              <a:t>검증용데이터가</a:t>
            </a:r>
            <a:r>
              <a:rPr lang="ko-KR" altLang="en-US" dirty="0"/>
              <a:t> 무조건 학습데이터 이후에 배치시켰으며 학습데이터를 총 </a:t>
            </a:r>
            <a:r>
              <a:rPr lang="en-US" altLang="ko-KR" dirty="0"/>
              <a:t>5</a:t>
            </a:r>
            <a:r>
              <a:rPr lang="ko-KR" altLang="en-US" dirty="0"/>
              <a:t>개로 나누었습니다</a:t>
            </a:r>
            <a:r>
              <a:rPr lang="en-US" altLang="ko-KR" dirty="0"/>
              <a:t>. </a:t>
            </a:r>
            <a:r>
              <a:rPr lang="ko-KR" altLang="en-US" dirty="0"/>
              <a:t>또한 각 </a:t>
            </a:r>
            <a:r>
              <a:rPr lang="en-US" altLang="ko-KR" dirty="0"/>
              <a:t>fold</a:t>
            </a:r>
            <a:r>
              <a:rPr lang="ko-KR" altLang="en-US" dirty="0"/>
              <a:t>의 </a:t>
            </a:r>
            <a:r>
              <a:rPr lang="ko-KR" altLang="en-US" dirty="0" err="1"/>
              <a:t>데이터중에</a:t>
            </a:r>
            <a:r>
              <a:rPr lang="ko-KR" altLang="en-US" dirty="0"/>
              <a:t> </a:t>
            </a:r>
            <a:r>
              <a:rPr lang="ko-KR" altLang="en-US" dirty="0" err="1"/>
              <a:t>검증용으는</a:t>
            </a:r>
            <a:r>
              <a:rPr lang="ko-KR" altLang="en-US" dirty="0"/>
              <a:t> </a:t>
            </a:r>
            <a:r>
              <a:rPr lang="en-US" altLang="ko-KR" dirty="0"/>
              <a:t>10%</a:t>
            </a:r>
            <a:r>
              <a:rPr lang="ko-KR" altLang="en-US" dirty="0"/>
              <a:t>를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학습이 완료된 모델의 일반화성능을 확인하기 위한 </a:t>
            </a:r>
            <a:r>
              <a:rPr lang="en-US" altLang="ko-KR" dirty="0"/>
              <a:t>test set</a:t>
            </a:r>
            <a:r>
              <a:rPr lang="ko-KR" altLang="en-US" dirty="0"/>
              <a:t>은 우리 </a:t>
            </a:r>
            <a:r>
              <a:rPr lang="en-US" altLang="ko-KR" dirty="0"/>
              <a:t>data</a:t>
            </a:r>
            <a:r>
              <a:rPr lang="ko-KR" altLang="en-US" dirty="0"/>
              <a:t>의 후반</a:t>
            </a:r>
            <a:r>
              <a:rPr lang="en-US" altLang="ko-KR" dirty="0"/>
              <a:t>30%</a:t>
            </a:r>
            <a:r>
              <a:rPr lang="ko-KR" altLang="en-US" dirty="0"/>
              <a:t>로 하였으며 </a:t>
            </a:r>
            <a:r>
              <a:rPr lang="en-US" altLang="ko-KR" dirty="0"/>
              <a:t>data leakage </a:t>
            </a:r>
            <a:r>
              <a:rPr lang="ko-KR" altLang="en-US" dirty="0"/>
              <a:t>문제로 인해 </a:t>
            </a:r>
            <a:r>
              <a:rPr lang="en-US" altLang="ko-KR" dirty="0"/>
              <a:t>test data </a:t>
            </a:r>
            <a:r>
              <a:rPr lang="ko-KR" altLang="en-US" dirty="0"/>
              <a:t>전반의 </a:t>
            </a:r>
            <a:r>
              <a:rPr lang="en-US" altLang="ko-KR" dirty="0"/>
              <a:t>500</a:t>
            </a:r>
            <a:r>
              <a:rPr lang="ko-KR" altLang="en-US" dirty="0"/>
              <a:t>분을 제거 후 일반화성능을 확인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8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모델의 성능을 조금이라도 높이기 위해 </a:t>
            </a:r>
            <a:r>
              <a:rPr lang="ko-KR" altLang="en-US" dirty="0" err="1"/>
              <a:t>랜덤서치</a:t>
            </a:r>
            <a:r>
              <a:rPr lang="ko-KR" altLang="en-US" dirty="0"/>
              <a:t> 방법을 활용하여 최적의 </a:t>
            </a:r>
            <a:r>
              <a:rPr lang="ko-KR" altLang="en-US" dirty="0" err="1"/>
              <a:t>하이퍼패러미터를</a:t>
            </a:r>
            <a:r>
              <a:rPr lang="ko-KR" altLang="en-US" dirty="0"/>
              <a:t> 선정하여 학습에 활용하였습니다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501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모델의 선정한 </a:t>
            </a:r>
            <a:r>
              <a:rPr lang="ko-KR" altLang="en-US" dirty="0" err="1"/>
              <a:t>하이퍼패러미터는</a:t>
            </a:r>
            <a:r>
              <a:rPr lang="ko-KR" altLang="en-US" dirty="0"/>
              <a:t> 다음과 같고요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103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성능결과는 다음 표와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일단 가장 성능이 좋은 모델은 </a:t>
            </a:r>
            <a:r>
              <a:rPr lang="ko-KR" altLang="en-US" dirty="0" err="1"/>
              <a:t>랜덤포레스트이고</a:t>
            </a:r>
            <a:r>
              <a:rPr lang="ko-KR" altLang="en-US" dirty="0"/>
              <a:t> </a:t>
            </a:r>
            <a:r>
              <a:rPr lang="en-US" altLang="ko-KR" dirty="0"/>
              <a:t>SVM</a:t>
            </a:r>
            <a:r>
              <a:rPr lang="ko-KR" altLang="en-US" dirty="0"/>
              <a:t>의 성능이 가장 낮은 것을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가장 최근에 발표된 </a:t>
            </a:r>
            <a:r>
              <a:rPr lang="en-US" altLang="ko-KR" dirty="0"/>
              <a:t>LGBM </a:t>
            </a:r>
            <a:r>
              <a:rPr lang="ko-KR" altLang="en-US" dirty="0"/>
              <a:t>모델이 </a:t>
            </a:r>
            <a:r>
              <a:rPr lang="en-US" altLang="ko-KR" dirty="0"/>
              <a:t>RF</a:t>
            </a:r>
            <a:r>
              <a:rPr lang="ko-KR" altLang="en-US" dirty="0"/>
              <a:t>에 비해 </a:t>
            </a:r>
            <a:r>
              <a:rPr lang="en-US" altLang="ko-KR" dirty="0"/>
              <a:t>5%</a:t>
            </a:r>
            <a:r>
              <a:rPr lang="ko-KR" altLang="en-US" dirty="0"/>
              <a:t>정도 낮았으며 이는 학습데이터가 </a:t>
            </a:r>
            <a:r>
              <a:rPr lang="ko-KR" altLang="en-US" dirty="0" err="1"/>
              <a:t>많을시</a:t>
            </a:r>
            <a:r>
              <a:rPr lang="ko-KR" altLang="en-US" dirty="0"/>
              <a:t> 발생할 수 있는 과적합으로 인해 </a:t>
            </a:r>
            <a:r>
              <a:rPr lang="en-US" altLang="ko-KR" dirty="0"/>
              <a:t>RF</a:t>
            </a:r>
            <a:r>
              <a:rPr lang="ko-KR" altLang="en-US" dirty="0"/>
              <a:t>에 비해 성능이 낮아진 것으로 보이며 </a:t>
            </a:r>
            <a:r>
              <a:rPr lang="en-US" altLang="ko-KR" dirty="0"/>
              <a:t>SVM</a:t>
            </a:r>
            <a:r>
              <a:rPr lang="ko-KR" altLang="en-US" dirty="0"/>
              <a:t>은 성능이나 필요로 하는 컴퓨팅 리소스를 고려해서 전혀 </a:t>
            </a:r>
            <a:r>
              <a:rPr lang="ko-KR" altLang="en-US" dirty="0" err="1"/>
              <a:t>좋은게</a:t>
            </a:r>
            <a:r>
              <a:rPr lang="ko-KR" altLang="en-US" dirty="0"/>
              <a:t> 없었습니다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9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성능이 가장 좋았던 </a:t>
            </a:r>
            <a:r>
              <a:rPr lang="en-US" altLang="ko-KR" dirty="0"/>
              <a:t>RF</a:t>
            </a:r>
            <a:r>
              <a:rPr lang="ko-KR" altLang="en-US" dirty="0"/>
              <a:t>의 학습 </a:t>
            </a:r>
            <a:r>
              <a:rPr lang="en-US" altLang="ko-KR" dirty="0"/>
              <a:t>Feature</a:t>
            </a:r>
            <a:r>
              <a:rPr lang="ko-KR" altLang="en-US" dirty="0"/>
              <a:t>들의 성능 중요도를 확인하겠습니다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학습기여도를 확인한 결과 </a:t>
            </a:r>
            <a:r>
              <a:rPr lang="ko-KR" altLang="en-US" dirty="0" err="1"/>
              <a:t>이더리움의</a:t>
            </a:r>
            <a:r>
              <a:rPr lang="ko-KR" altLang="en-US" dirty="0"/>
              <a:t> 과거 가격의 추세와 </a:t>
            </a:r>
            <a:r>
              <a:rPr lang="ko-KR" altLang="en-US" dirty="0" err="1"/>
              <a:t>비트코인</a:t>
            </a:r>
            <a:r>
              <a:rPr lang="ko-KR" altLang="en-US" dirty="0"/>
              <a:t> 액수가 </a:t>
            </a:r>
            <a:r>
              <a:rPr lang="ko-KR" altLang="en-US" dirty="0" err="1"/>
              <a:t>이더리움</a:t>
            </a:r>
            <a:r>
              <a:rPr lang="ko-KR" altLang="en-US" dirty="0"/>
              <a:t> 가격결정에 가장 많이 기여하는 것을 확인 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김치프리미엄과</a:t>
            </a:r>
            <a:r>
              <a:rPr lang="ko-KR" altLang="en-US" dirty="0"/>
              <a:t> </a:t>
            </a:r>
            <a:r>
              <a:rPr lang="en-US" altLang="ko-KR" dirty="0"/>
              <a:t>S&amp;P500</a:t>
            </a:r>
            <a:r>
              <a:rPr lang="ko-KR" altLang="en-US" dirty="0"/>
              <a:t>지수가 </a:t>
            </a:r>
            <a:r>
              <a:rPr lang="ko-KR" altLang="en-US" dirty="0" err="1"/>
              <a:t>뒤이서</a:t>
            </a:r>
            <a:r>
              <a:rPr lang="ko-KR" altLang="en-US" dirty="0"/>
              <a:t> </a:t>
            </a:r>
            <a:r>
              <a:rPr lang="ko-KR" altLang="en-US" dirty="0" err="1"/>
              <a:t>이더리움</a:t>
            </a:r>
            <a:r>
              <a:rPr lang="ko-KR" altLang="en-US" dirty="0"/>
              <a:t> 가격에 반영되는 것 또한 확인할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20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딥러닝 모델에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101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딥러닝 모델을 </a:t>
            </a:r>
            <a:r>
              <a:rPr lang="ko-KR" altLang="en-US" dirty="0" err="1"/>
              <a:t>선정할때</a:t>
            </a:r>
            <a:r>
              <a:rPr lang="ko-KR" altLang="en-US" dirty="0"/>
              <a:t> 고려했던 사항은 두가지입니다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시계열 데이터에 적합한 모델이어야 </a:t>
            </a:r>
            <a:r>
              <a:rPr lang="ko-KR" altLang="en-US" dirty="0" err="1"/>
              <a:t>한다는것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저희가 다루는 데이터인 </a:t>
            </a:r>
            <a:r>
              <a:rPr lang="ko-KR" altLang="en-US" dirty="0" err="1"/>
              <a:t>이더리움</a:t>
            </a:r>
            <a:r>
              <a:rPr lang="ko-KR" altLang="en-US" dirty="0"/>
              <a:t> 가격 데이터는 시계열 데이터이기 때문에 학습을 진행하는 모델은 시계열의 특성을 잘 </a:t>
            </a:r>
            <a:r>
              <a:rPr lang="ko-KR" altLang="en-US" dirty="0" err="1"/>
              <a:t>나타낼수</a:t>
            </a:r>
            <a:r>
              <a:rPr lang="ko-KR" altLang="en-US" dirty="0"/>
              <a:t> 있는 모델이어야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둘째로</a:t>
            </a:r>
            <a:r>
              <a:rPr lang="en-US" altLang="ko-KR" dirty="0"/>
              <a:t>, </a:t>
            </a:r>
            <a:r>
              <a:rPr lang="ko-KR" altLang="en-US" dirty="0"/>
              <a:t>저희가 </a:t>
            </a:r>
            <a:r>
              <a:rPr lang="ko-KR" altLang="en-US" dirty="0" err="1"/>
              <a:t>구현해야하는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가 과거의 데이터를 </a:t>
            </a:r>
            <a:r>
              <a:rPr lang="ko-KR" altLang="en-US" dirty="0" err="1"/>
              <a:t>입력받아</a:t>
            </a:r>
            <a:r>
              <a:rPr lang="ko-KR" altLang="en-US" dirty="0"/>
              <a:t> 미래의 상승</a:t>
            </a:r>
            <a:r>
              <a:rPr lang="en-US" altLang="ko-KR" dirty="0"/>
              <a:t>/</a:t>
            </a:r>
            <a:r>
              <a:rPr lang="ko-KR" altLang="en-US" dirty="0"/>
              <a:t>보합</a:t>
            </a:r>
            <a:r>
              <a:rPr lang="en-US" altLang="ko-KR" dirty="0"/>
              <a:t>/</a:t>
            </a:r>
            <a:r>
              <a:rPr lang="ko-KR" altLang="en-US" dirty="0"/>
              <a:t>하락을 </a:t>
            </a:r>
            <a:r>
              <a:rPr lang="ko-KR" altLang="en-US" dirty="0" err="1"/>
              <a:t>예측하는것이기</a:t>
            </a:r>
            <a:r>
              <a:rPr lang="ko-KR" altLang="en-US" dirty="0"/>
              <a:t> 때문에</a:t>
            </a:r>
            <a:r>
              <a:rPr lang="en-US" altLang="ko-KR" dirty="0"/>
              <a:t>, </a:t>
            </a:r>
            <a:r>
              <a:rPr lang="ko-KR" altLang="en-US" dirty="0"/>
              <a:t>예측모델은 여러 일자의 </a:t>
            </a:r>
            <a:r>
              <a:rPr lang="ko-KR" altLang="en-US" dirty="0" err="1"/>
              <a:t>이더리움</a:t>
            </a:r>
            <a:r>
              <a:rPr lang="ko-KR" altLang="en-US" dirty="0"/>
              <a:t> 가격과 관련한 </a:t>
            </a:r>
            <a:r>
              <a:rPr lang="en-US" altLang="ko-KR" dirty="0"/>
              <a:t>feature</a:t>
            </a:r>
            <a:r>
              <a:rPr lang="ko-KR" altLang="en-US" dirty="0"/>
              <a:t>들을 입력으로 받아</a:t>
            </a:r>
            <a:r>
              <a:rPr lang="en-US" altLang="ko-KR" dirty="0"/>
              <a:t>, </a:t>
            </a:r>
            <a:r>
              <a:rPr lang="ko-KR" altLang="en-US" dirty="0"/>
              <a:t>마지막 레이어에서 상승 하락 보합을 예측하는 </a:t>
            </a:r>
            <a:r>
              <a:rPr lang="en-US" altLang="ko-KR" dirty="0"/>
              <a:t>many to one </a:t>
            </a:r>
            <a:r>
              <a:rPr lang="ko-KR" altLang="en-US" dirty="0"/>
              <a:t>구조에 적합한 모델이어야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위와 같은 선정기준을 거쳐서 총 </a:t>
            </a:r>
            <a:r>
              <a:rPr lang="ko-KR" altLang="en-US" dirty="0" err="1"/>
              <a:t>네개의</a:t>
            </a:r>
            <a:r>
              <a:rPr lang="ko-KR" altLang="en-US" dirty="0"/>
              <a:t> 모델로 학습을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847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시계열 데이터의 특성을 살리기 위한 모델로 처음 생각했던 모델은 </a:t>
            </a:r>
            <a:r>
              <a:rPr lang="en-US" altLang="ko-KR" dirty="0"/>
              <a:t>RNN</a:t>
            </a:r>
            <a:r>
              <a:rPr lang="ko-KR" altLang="en-US" dirty="0"/>
              <a:t>계열의 </a:t>
            </a:r>
            <a:r>
              <a:rPr lang="en-US" altLang="ko-KR" dirty="0"/>
              <a:t>LSTM </a:t>
            </a:r>
            <a:r>
              <a:rPr lang="ko-KR" altLang="en-US" dirty="0"/>
              <a:t>입니다</a:t>
            </a:r>
            <a:r>
              <a:rPr lang="en-US" altLang="ko-KR" dirty="0"/>
              <a:t>.LSTM</a:t>
            </a:r>
            <a:r>
              <a:rPr lang="ko-KR" altLang="en-US" dirty="0"/>
              <a:t>은 전단계의 학습 정보를 이어 받아 </a:t>
            </a:r>
            <a:r>
              <a:rPr lang="ko-KR" altLang="en-US" dirty="0" err="1"/>
              <a:t>학습시킬수</a:t>
            </a:r>
            <a:r>
              <a:rPr lang="ko-KR" altLang="en-US" dirty="0"/>
              <a:t> 있기에 시계열 데이터에 자주 사용되는 모델입니다</a:t>
            </a:r>
            <a:r>
              <a:rPr lang="en-US" altLang="ko-KR" dirty="0"/>
              <a:t>.   </a:t>
            </a:r>
            <a:r>
              <a:rPr lang="ko-KR" altLang="en-US" dirty="0"/>
              <a:t>또한 </a:t>
            </a:r>
            <a:r>
              <a:rPr lang="en-US" altLang="ko-KR" dirty="0"/>
              <a:t>LSTM</a:t>
            </a:r>
            <a:r>
              <a:rPr lang="ko-KR" altLang="en-US" dirty="0"/>
              <a:t>은 기존의 바닐라 </a:t>
            </a:r>
            <a:r>
              <a:rPr lang="en-US" altLang="ko-KR" dirty="0"/>
              <a:t>RNN</a:t>
            </a:r>
            <a:r>
              <a:rPr lang="ko-KR" altLang="en-US" dirty="0"/>
              <a:t>보다</a:t>
            </a:r>
            <a:r>
              <a:rPr lang="en-US" altLang="ko-KR" dirty="0"/>
              <a:t>, </a:t>
            </a:r>
            <a:r>
              <a:rPr lang="ko-KR" altLang="en-US" dirty="0"/>
              <a:t>장기 기억력이 높다는 장점이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데이터가 </a:t>
            </a:r>
            <a:r>
              <a:rPr lang="en-US" altLang="ko-KR" dirty="0"/>
              <a:t>2</a:t>
            </a:r>
            <a:r>
              <a:rPr lang="ko-KR" altLang="en-US" dirty="0"/>
              <a:t>차원 데이터이기 때문에</a:t>
            </a:r>
            <a:r>
              <a:rPr lang="en-US" altLang="ko-KR" dirty="0"/>
              <a:t>, </a:t>
            </a:r>
            <a:r>
              <a:rPr lang="ko-KR" altLang="en-US" dirty="0" err="1"/>
              <a:t>몇기간의</a:t>
            </a:r>
            <a:r>
              <a:rPr lang="ko-KR" altLang="en-US" dirty="0"/>
              <a:t> 데이터를 학습해 다음 시기의 추세를 </a:t>
            </a:r>
            <a:r>
              <a:rPr lang="ko-KR" altLang="en-US" dirty="0" err="1"/>
              <a:t>예측할것인지</a:t>
            </a:r>
            <a:r>
              <a:rPr lang="ko-KR" altLang="en-US" dirty="0"/>
              <a:t> </a:t>
            </a:r>
            <a:r>
              <a:rPr lang="en-US" altLang="ko-KR" dirty="0"/>
              <a:t>window size</a:t>
            </a:r>
            <a:r>
              <a:rPr lang="ko-KR" altLang="en-US" dirty="0"/>
              <a:t>를 설정하여 </a:t>
            </a:r>
            <a:r>
              <a:rPr lang="en-US" altLang="ko-KR" dirty="0"/>
              <a:t>3</a:t>
            </a:r>
            <a:r>
              <a:rPr lang="ko-KR" altLang="en-US" dirty="0"/>
              <a:t>차원으로 데이터를 변경하여 학습을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3898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모델은 </a:t>
            </a:r>
            <a:r>
              <a:rPr lang="en-US" altLang="ko-KR" dirty="0"/>
              <a:t>1D CNN</a:t>
            </a:r>
            <a:r>
              <a:rPr lang="ko-KR" altLang="en-US" dirty="0"/>
              <a:t>모델입니다</a:t>
            </a:r>
            <a:r>
              <a:rPr lang="en-US" altLang="ko-KR" dirty="0"/>
              <a:t>. 1D CNN </a:t>
            </a:r>
            <a:r>
              <a:rPr lang="ko-KR" altLang="en-US" dirty="0"/>
              <a:t>모델은 커널이 데이터에 수직으로 이동하면서 데이터의 특징을 추출하는 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1D-CNN</a:t>
            </a:r>
            <a:r>
              <a:rPr lang="ko-KR" altLang="en-US" dirty="0"/>
              <a:t>에서는 몇 분간의 데이터를 연산할 것인지 커널 사이즈를 설정하여 학습이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1D CNN</a:t>
            </a:r>
            <a:r>
              <a:rPr lang="ko-KR" altLang="en-US" dirty="0"/>
              <a:t>은 시계열 데이터의 반복적인 특징 추출에 효과적인 모델로 알려져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492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저희가 암호화폐 추세예측 프로젝트에 착수하게 된 이유로 크게 </a:t>
            </a:r>
            <a:r>
              <a:rPr lang="en-US" altLang="ko-KR" dirty="0"/>
              <a:t>3</a:t>
            </a:r>
            <a:r>
              <a:rPr lang="ko-KR" altLang="en-US" dirty="0"/>
              <a:t>가지를 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478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학습한 모델은 </a:t>
            </a:r>
            <a:r>
              <a:rPr lang="en-US" altLang="ko-KR" dirty="0"/>
              <a:t>1D CNN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을 결합한 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모델에서는 </a:t>
            </a:r>
            <a:r>
              <a:rPr lang="en-US" altLang="ko-KR" dirty="0"/>
              <a:t>1D CNN layer</a:t>
            </a:r>
            <a:r>
              <a:rPr lang="ko-KR" altLang="en-US" dirty="0"/>
              <a:t>를 거쳐서 먼저 데이터의 특징을 추출한 후</a:t>
            </a:r>
            <a:r>
              <a:rPr lang="en-US" altLang="ko-KR" dirty="0"/>
              <a:t>, LSTM</a:t>
            </a:r>
            <a:r>
              <a:rPr lang="ko-KR" altLang="en-US" dirty="0"/>
              <a:t>을 통해 학습하도록 고안된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데이터의 길이가 길 경우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RNN</a:t>
            </a:r>
            <a:r>
              <a:rPr lang="ko-KR" altLang="en-US" dirty="0"/>
              <a:t>계열 모델보다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RNN</a:t>
            </a:r>
            <a:r>
              <a:rPr lang="ko-KR" altLang="en-US" dirty="0"/>
              <a:t>이 결합된 구조의 모델을 통해 데이터를 효과적으로 학습할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26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양방향 </a:t>
            </a:r>
            <a:r>
              <a:rPr lang="en-US" altLang="ko-KR" dirty="0"/>
              <a:t>LSTM 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양방향 </a:t>
            </a:r>
            <a:r>
              <a:rPr lang="en-US" altLang="ko-KR" dirty="0"/>
              <a:t>LSTM</a:t>
            </a:r>
            <a:r>
              <a:rPr lang="ko-KR" altLang="en-US" dirty="0"/>
              <a:t>은 데이터의 인풋 순서를 정방향으로만 고려하여 </a:t>
            </a:r>
            <a:r>
              <a:rPr lang="ko-KR" altLang="en-US" dirty="0" err="1"/>
              <a:t>학습하는것이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  <a:r>
              <a:rPr lang="ko-KR" altLang="en-US" dirty="0"/>
              <a:t>역방향까지 고려하여 학습하는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</a:t>
            </a:r>
            <a:r>
              <a:rPr lang="en-US" altLang="ko-KR" dirty="0"/>
              <a:t>LSTM</a:t>
            </a:r>
            <a:r>
              <a:rPr lang="ko-KR" altLang="en-US" dirty="0"/>
              <a:t>에서는 데이터가 앞 뒤로 한번씩 </a:t>
            </a:r>
            <a:r>
              <a:rPr lang="en-US" altLang="ko-KR" dirty="0"/>
              <a:t>layer</a:t>
            </a:r>
            <a:r>
              <a:rPr lang="ko-KR" altLang="en-US" dirty="0"/>
              <a:t>를 통과하기 때문에</a:t>
            </a:r>
            <a:r>
              <a:rPr lang="en-US" altLang="ko-KR" dirty="0"/>
              <a:t>, </a:t>
            </a:r>
            <a:r>
              <a:rPr lang="ko-KR" altLang="en-US" dirty="0"/>
              <a:t>긴 데이터일 경우에도 모든 </a:t>
            </a:r>
            <a:r>
              <a:rPr lang="en-US" altLang="ko-KR" dirty="0"/>
              <a:t>hidden node</a:t>
            </a:r>
            <a:r>
              <a:rPr lang="ko-KR" altLang="en-US" dirty="0"/>
              <a:t>가 평균적인 가중치를 가질 수 있다는 장점이 있습니다</a:t>
            </a:r>
            <a:r>
              <a:rPr lang="en-US" altLang="ko-KR" dirty="0"/>
              <a:t>. </a:t>
            </a:r>
            <a:r>
              <a:rPr lang="ko-KR" altLang="en-US" dirty="0"/>
              <a:t>이러한 특성 때문에 </a:t>
            </a:r>
            <a:r>
              <a:rPr lang="ko-KR" altLang="en-US" dirty="0" err="1"/>
              <a:t>장기기억력이</a:t>
            </a:r>
            <a:r>
              <a:rPr lang="ko-KR" altLang="en-US" dirty="0"/>
              <a:t> 기존 </a:t>
            </a:r>
            <a:r>
              <a:rPr lang="en-US" altLang="ko-KR" dirty="0"/>
              <a:t>LSTM</a:t>
            </a:r>
            <a:r>
              <a:rPr lang="ko-KR" altLang="en-US" dirty="0"/>
              <a:t>보다 향상된 모델입니다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42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모델은 크게 두가지를 비교해가면서 학습을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구조에 따른 비교를 해보았습니다</a:t>
            </a:r>
            <a:r>
              <a:rPr lang="en-US" altLang="ko-KR" dirty="0"/>
              <a:t>. </a:t>
            </a:r>
            <a:r>
              <a:rPr lang="ko-KR" altLang="en-US" dirty="0"/>
              <a:t>모델의 </a:t>
            </a:r>
            <a:r>
              <a:rPr lang="ko-KR" altLang="en-US" dirty="0" err="1"/>
              <a:t>히든</a:t>
            </a:r>
            <a:r>
              <a:rPr lang="ko-KR" altLang="en-US" dirty="0"/>
              <a:t> 노드 수</a:t>
            </a:r>
            <a:r>
              <a:rPr lang="en-US" altLang="ko-KR" dirty="0"/>
              <a:t>,</a:t>
            </a:r>
            <a:r>
              <a:rPr lang="ko-KR" altLang="en-US" dirty="0" err="1"/>
              <a:t>히든</a:t>
            </a:r>
            <a:r>
              <a:rPr lang="ko-KR" altLang="en-US" dirty="0"/>
              <a:t> 레이어 수</a:t>
            </a:r>
            <a:r>
              <a:rPr lang="en-US" altLang="ko-KR" dirty="0"/>
              <a:t>, </a:t>
            </a:r>
            <a:r>
              <a:rPr lang="ko-KR" altLang="en-US" dirty="0"/>
              <a:t>커널 수</a:t>
            </a:r>
            <a:r>
              <a:rPr lang="en-US" altLang="ko-KR" dirty="0"/>
              <a:t>, window size</a:t>
            </a:r>
            <a:r>
              <a:rPr lang="ko-KR" altLang="en-US" dirty="0"/>
              <a:t>등을 배수로 변경해보며 성능을 비교하였습니다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금융 시계열 데이터는 </a:t>
            </a:r>
            <a:r>
              <a:rPr lang="ko-KR" altLang="en-US" dirty="0" err="1"/>
              <a:t>오버피팅에</a:t>
            </a:r>
            <a:r>
              <a:rPr lang="ko-KR" altLang="en-US" dirty="0"/>
              <a:t> 매우 취약하기 때문에 가급적 가벼운 모델로 학습을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모델과 마찬가지로 모델의 일반화 성능을 높이고 </a:t>
            </a:r>
            <a:r>
              <a:rPr lang="ko-KR" altLang="en-US" dirty="0" err="1"/>
              <a:t>오버피팅을</a:t>
            </a:r>
            <a:r>
              <a:rPr lang="ko-KR" altLang="en-US" dirty="0"/>
              <a:t> 줄이기 위해 </a:t>
            </a:r>
            <a:r>
              <a:rPr lang="ko-KR" altLang="en-US" dirty="0" err="1"/>
              <a:t>워크포워드</a:t>
            </a:r>
            <a:r>
              <a:rPr lang="ko-KR" altLang="en-US" dirty="0"/>
              <a:t> 타임시리즈 스플릿 방식의 크로스 </a:t>
            </a:r>
            <a:r>
              <a:rPr lang="ko-KR" altLang="en-US" dirty="0" err="1"/>
              <a:t>밸리데이션을</a:t>
            </a:r>
            <a:r>
              <a:rPr lang="ko-KR" altLang="en-US" dirty="0"/>
              <a:t>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 모델의 배치사이즈와 </a:t>
            </a:r>
            <a:r>
              <a:rPr lang="ko-KR" altLang="en-US" dirty="0" err="1"/>
              <a:t>학습률을</a:t>
            </a:r>
            <a:r>
              <a:rPr lang="ko-KR" altLang="en-US" dirty="0"/>
              <a:t> 변경하면서 비교해보았습니다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논문에 따르면</a:t>
            </a:r>
            <a:r>
              <a:rPr lang="en-US" altLang="ko-KR" dirty="0"/>
              <a:t>, </a:t>
            </a:r>
            <a:r>
              <a:rPr lang="ko-KR" altLang="en-US" dirty="0"/>
              <a:t>모델 성능에 미치는 배치사이즈와 </a:t>
            </a:r>
            <a:r>
              <a:rPr lang="ko-KR" altLang="en-US" dirty="0" err="1"/>
              <a:t>학습률의</a:t>
            </a:r>
            <a:r>
              <a:rPr lang="ko-KR" altLang="en-US" dirty="0"/>
              <a:t> 조합에 양의 상관관계가 있다고 나타났습니다</a:t>
            </a:r>
            <a:r>
              <a:rPr lang="en-US" altLang="ko-KR" dirty="0"/>
              <a:t>. </a:t>
            </a:r>
            <a:r>
              <a:rPr lang="ko-KR" altLang="en-US" dirty="0"/>
              <a:t>따라서 이 관계를 고려하여 배치 사이즈를 크게 조정하면 </a:t>
            </a:r>
            <a:r>
              <a:rPr lang="ko-KR" altLang="en-US" dirty="0" err="1"/>
              <a:t>학습률도</a:t>
            </a:r>
            <a:r>
              <a:rPr lang="ko-KR" altLang="en-US" dirty="0"/>
              <a:t> 크게 하는 방식으로 학습을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다양한 </a:t>
            </a:r>
            <a:r>
              <a:rPr lang="ko-KR" altLang="en-US" dirty="0" err="1"/>
              <a:t>학습률로</a:t>
            </a:r>
            <a:r>
              <a:rPr lang="ko-KR" altLang="en-US" dirty="0"/>
              <a:t> 학습하여 로컬 </a:t>
            </a:r>
            <a:r>
              <a:rPr lang="ko-KR" altLang="en-US" dirty="0" err="1"/>
              <a:t>옵티마를</a:t>
            </a:r>
            <a:r>
              <a:rPr lang="ko-KR" altLang="en-US" dirty="0"/>
              <a:t> 빠져나오도록 장치하는 방법인 </a:t>
            </a:r>
            <a:r>
              <a:rPr lang="ko-KR" altLang="en-US" dirty="0" err="1"/>
              <a:t>러닝레이트</a:t>
            </a:r>
            <a:r>
              <a:rPr lang="ko-KR" altLang="en-US" dirty="0"/>
              <a:t> </a:t>
            </a:r>
            <a:r>
              <a:rPr lang="ko-KR" altLang="en-US" dirty="0" err="1"/>
              <a:t>스케쥴러를</a:t>
            </a:r>
            <a:r>
              <a:rPr lang="ko-KR" altLang="en-US" dirty="0"/>
              <a:t> 적용하였는데</a:t>
            </a:r>
            <a:r>
              <a:rPr lang="en-US" altLang="ko-KR" dirty="0"/>
              <a:t>, </a:t>
            </a:r>
            <a:r>
              <a:rPr lang="ko-KR" altLang="en-US" dirty="0" err="1"/>
              <a:t>스케쥴러로는</a:t>
            </a:r>
            <a:r>
              <a:rPr lang="ko-KR" altLang="en-US" dirty="0"/>
              <a:t> 코사인 </a:t>
            </a:r>
            <a:r>
              <a:rPr lang="ko-KR" altLang="en-US" dirty="0" err="1"/>
              <a:t>어닐링을</a:t>
            </a:r>
            <a:r>
              <a:rPr lang="ko-KR" altLang="en-US" dirty="0"/>
              <a:t> 이용하여 학습을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222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validation set</a:t>
            </a:r>
            <a:r>
              <a:rPr lang="ko-KR" altLang="en-US" dirty="0"/>
              <a:t>에 대한 각 </a:t>
            </a:r>
            <a:r>
              <a:rPr lang="ko-KR" altLang="en-US" dirty="0" err="1"/>
              <a:t>폴드별</a:t>
            </a:r>
            <a:r>
              <a:rPr lang="ko-KR" altLang="en-US" dirty="0"/>
              <a:t> </a:t>
            </a:r>
            <a:r>
              <a:rPr lang="en-US" altLang="ko-KR" dirty="0"/>
              <a:t>f1 </a:t>
            </a:r>
            <a:r>
              <a:rPr lang="ko-KR" altLang="en-US" dirty="0"/>
              <a:t>스코어를 </a:t>
            </a:r>
            <a:r>
              <a:rPr lang="ko-KR" altLang="en-US" dirty="0" err="1"/>
              <a:t>평균낸</a:t>
            </a:r>
            <a:r>
              <a:rPr lang="ko-KR" altLang="en-US" dirty="0"/>
              <a:t> 결과는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네가지의</a:t>
            </a:r>
            <a:r>
              <a:rPr lang="ko-KR" altLang="en-US" dirty="0"/>
              <a:t> 모델들 중</a:t>
            </a:r>
            <a:r>
              <a:rPr lang="en-US" altLang="ko-KR" dirty="0"/>
              <a:t>, </a:t>
            </a:r>
            <a:r>
              <a:rPr lang="ko-KR" altLang="en-US" dirty="0"/>
              <a:t>성능이 가장 좋게 도출된 모델은 양방향 </a:t>
            </a:r>
            <a:r>
              <a:rPr lang="en-US" altLang="ko-KR" dirty="0"/>
              <a:t>LSTM</a:t>
            </a:r>
            <a:r>
              <a:rPr lang="ko-KR" altLang="en-US" dirty="0"/>
              <a:t>이었으며</a:t>
            </a:r>
            <a:r>
              <a:rPr lang="en-US" altLang="ko-KR" dirty="0"/>
              <a:t>, </a:t>
            </a:r>
            <a:r>
              <a:rPr lang="ko-KR" altLang="en-US" dirty="0"/>
              <a:t>모델 구조에 상관없이 평균적인 성능이 고루 높게 나온 모델은 </a:t>
            </a:r>
            <a:r>
              <a:rPr lang="en-US" altLang="ko-KR" dirty="0"/>
              <a:t>1DCNN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을 결합한 모델이었습니다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913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r>
              <a:rPr lang="en-US" altLang="ko-KR" dirty="0"/>
              <a:t>,  </a:t>
            </a:r>
            <a:r>
              <a:rPr lang="ko-KR" altLang="en-US" dirty="0"/>
              <a:t>파라미터 수에 따른 성능 차이가 크게 나타나지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몇몇 모델에서 </a:t>
            </a:r>
            <a:r>
              <a:rPr lang="ko-KR" altLang="en-US" dirty="0" err="1"/>
              <a:t>파라미터수에</a:t>
            </a:r>
            <a:r>
              <a:rPr lang="ko-KR" altLang="en-US" dirty="0"/>
              <a:t> 관계없이 모델이 예측한 레이블을 확인해보면</a:t>
            </a:r>
            <a:r>
              <a:rPr lang="en-US" altLang="ko-KR" dirty="0"/>
              <a:t>, </a:t>
            </a:r>
            <a:r>
              <a:rPr lang="ko-KR" altLang="en-US" dirty="0"/>
              <a:t>한가지 레이블에 </a:t>
            </a:r>
            <a:r>
              <a:rPr lang="ko-KR" altLang="en-US" dirty="0" err="1"/>
              <a:t>몰려있는것을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이는 모델이 데이터의 특성을 충분히 잘 학습하지 못해 모델 구조가 변화하더라도 성능이 일정하게 유지된 것으로 생각됩니다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양방향 </a:t>
            </a:r>
            <a:r>
              <a:rPr lang="en-US" altLang="ko-KR" dirty="0"/>
              <a:t>LSTM</a:t>
            </a:r>
            <a:r>
              <a:rPr lang="ko-KR" altLang="en-US" dirty="0"/>
              <a:t>이 </a:t>
            </a:r>
            <a:r>
              <a:rPr lang="en-US" altLang="ko-KR" dirty="0"/>
              <a:t>hidden node</a:t>
            </a:r>
            <a:r>
              <a:rPr lang="ko-KR" altLang="en-US" dirty="0"/>
              <a:t>의 가중치를 고르게 분포하여 </a:t>
            </a:r>
            <a:r>
              <a:rPr lang="ko-KR" altLang="en-US" dirty="0" err="1"/>
              <a:t>장기기억력이</a:t>
            </a:r>
            <a:r>
              <a:rPr lang="ko-KR" altLang="en-US" dirty="0"/>
              <a:t> 좋은 모델이기 때문에 성능이 가장 </a:t>
            </a:r>
            <a:r>
              <a:rPr lang="ko-KR" altLang="en-US" dirty="0" err="1"/>
              <a:t>좋았던것으로</a:t>
            </a:r>
            <a:r>
              <a:rPr lang="ko-KR" altLang="en-US" dirty="0"/>
              <a:t> 생각됩니다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69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기존의 모델 학습을 진행한 이후</a:t>
            </a:r>
            <a:r>
              <a:rPr lang="en-US" altLang="ko-KR" dirty="0"/>
              <a:t>, </a:t>
            </a:r>
            <a:r>
              <a:rPr lang="ko-KR" altLang="en-US" dirty="0"/>
              <a:t>여러 모델의 결과를 이용하여 새로운 분류를 하는 방식인 앙상블을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모델이 예측한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ko-KR" altLang="en-US" dirty="0" err="1"/>
              <a:t>확률값</a:t>
            </a:r>
            <a:r>
              <a:rPr lang="ko-KR" altLang="en-US" dirty="0"/>
              <a:t> 차이가 크지 않기 때문에</a:t>
            </a:r>
            <a:r>
              <a:rPr lang="en-US" altLang="ko-KR" dirty="0"/>
              <a:t>, </a:t>
            </a:r>
            <a:r>
              <a:rPr lang="ko-KR" altLang="en-US" dirty="0"/>
              <a:t>앙상블 방법으로는 소프트 </a:t>
            </a:r>
            <a:r>
              <a:rPr lang="ko-KR" altLang="en-US" dirty="0" err="1"/>
              <a:t>보팅</a:t>
            </a:r>
            <a:r>
              <a:rPr lang="ko-KR" altLang="en-US" dirty="0"/>
              <a:t> 방법으로 결정하여 학습하였습니다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모델은 먼저 </a:t>
            </a:r>
            <a:r>
              <a:rPr lang="ko-KR" altLang="en-US" dirty="0" err="1"/>
              <a:t>머신러닝과</a:t>
            </a:r>
            <a:r>
              <a:rPr lang="ko-KR" altLang="en-US" dirty="0"/>
              <a:t> 딥러닝 각각에서 성능이 제일 좋은 모델이었던 </a:t>
            </a:r>
            <a:r>
              <a:rPr lang="ko-KR" altLang="en-US" dirty="0" err="1"/>
              <a:t>랜덤포레스트와</a:t>
            </a:r>
            <a:r>
              <a:rPr lang="ko-KR" altLang="en-US" dirty="0"/>
              <a:t> 양방향 </a:t>
            </a:r>
            <a:r>
              <a:rPr lang="en-US" altLang="ko-KR" dirty="0"/>
              <a:t>LSTM</a:t>
            </a:r>
            <a:r>
              <a:rPr lang="ko-KR" altLang="en-US" dirty="0"/>
              <a:t>을 앙상블 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두번째로 서로 다른 구조의 모델을 앙상블 하는 것이 유의미한 결과를 나타낼 수 </a:t>
            </a:r>
            <a:r>
              <a:rPr lang="ko-KR" altLang="en-US" dirty="0" err="1"/>
              <a:t>있을것이라</a:t>
            </a:r>
            <a:r>
              <a:rPr lang="ko-KR" altLang="en-US" dirty="0"/>
              <a:t> 생각하여 </a:t>
            </a:r>
            <a:r>
              <a:rPr lang="en-US" altLang="ko-KR" dirty="0"/>
              <a:t>1DCNN</a:t>
            </a:r>
            <a:r>
              <a:rPr lang="ko-KR" altLang="en-US" dirty="0"/>
              <a:t>과 양방향 </a:t>
            </a:r>
            <a:r>
              <a:rPr lang="en-US" altLang="ko-KR" dirty="0"/>
              <a:t>LSTM</a:t>
            </a:r>
            <a:r>
              <a:rPr lang="ko-KR" altLang="en-US" dirty="0"/>
              <a:t>을 앙상블 하여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80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딥러닝 모델 네 가지와</a:t>
            </a:r>
            <a:r>
              <a:rPr lang="en-US" altLang="ko-KR" dirty="0"/>
              <a:t>, </a:t>
            </a:r>
            <a:r>
              <a:rPr lang="ko-KR" altLang="en-US" dirty="0"/>
              <a:t>앙상블 모델 두가지 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여섯가지</a:t>
            </a:r>
            <a:r>
              <a:rPr lang="ko-KR" altLang="en-US" dirty="0"/>
              <a:t> 모델을 테스트 데이터로 평가한 결과는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여섯가지</a:t>
            </a:r>
            <a:r>
              <a:rPr lang="ko-KR" altLang="en-US" dirty="0"/>
              <a:t> 모델 중</a:t>
            </a:r>
            <a:r>
              <a:rPr lang="en-US" altLang="ko-KR" dirty="0"/>
              <a:t>, </a:t>
            </a:r>
            <a:r>
              <a:rPr lang="ko-KR" altLang="en-US" dirty="0" err="1"/>
              <a:t>랜덤포레스트와</a:t>
            </a:r>
            <a:r>
              <a:rPr lang="ko-KR" altLang="en-US" dirty="0"/>
              <a:t> 양방향 </a:t>
            </a:r>
            <a:r>
              <a:rPr lang="en-US" altLang="ko-KR" dirty="0"/>
              <a:t>LSTM</a:t>
            </a:r>
            <a:r>
              <a:rPr lang="ko-KR" altLang="en-US" dirty="0"/>
              <a:t>을 결합한 모델이 성능이 가장 좋게 도출되었습니다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835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 모델의 장점과 </a:t>
            </a:r>
            <a:r>
              <a:rPr lang="ko-KR" altLang="en-US" dirty="0" err="1"/>
              <a:t>아쉬웠던점</a:t>
            </a:r>
            <a:r>
              <a:rPr lang="ko-KR" altLang="en-US" dirty="0"/>
              <a:t> 의의에 대해 말씀드리고 발표를 </a:t>
            </a:r>
            <a:r>
              <a:rPr lang="ko-KR" altLang="en-US" dirty="0" err="1"/>
              <a:t>마치도록하겠습니다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저희모델은</a:t>
            </a:r>
            <a:r>
              <a:rPr lang="ko-KR" altLang="en-US" dirty="0"/>
              <a:t> 고점 대비 최대 손실폭이 낮아 </a:t>
            </a:r>
            <a:r>
              <a:rPr lang="ko-KR" altLang="en-US" dirty="0" err="1"/>
              <a:t>이더리움을</a:t>
            </a:r>
            <a:r>
              <a:rPr lang="ko-KR" altLang="en-US" dirty="0"/>
              <a:t> 단순매수 </a:t>
            </a:r>
            <a:r>
              <a:rPr lang="ko-KR" altLang="en-US" dirty="0" err="1"/>
              <a:t>했을시와</a:t>
            </a:r>
            <a:r>
              <a:rPr lang="ko-KR" altLang="en-US" dirty="0"/>
              <a:t> 비교해 더 높은 수익률을 기록할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 암호화폐 특성상 외부요인의 영향을 많이 받는데 다양한 외부요인에 대한 </a:t>
            </a:r>
            <a:r>
              <a:rPr lang="ko-KR" altLang="en-US" dirty="0" err="1"/>
              <a:t>피쳐를</a:t>
            </a:r>
            <a:r>
              <a:rPr lang="ko-KR" altLang="en-US" dirty="0"/>
              <a:t> 활용해 추세예측을 할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737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반면 </a:t>
            </a:r>
            <a:r>
              <a:rPr lang="ko-KR" altLang="en-US" dirty="0" err="1"/>
              <a:t>아쉬운점도</a:t>
            </a:r>
            <a:r>
              <a:rPr lang="ko-KR" altLang="en-US" dirty="0"/>
              <a:t> 존재하는데요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전체레이블</a:t>
            </a:r>
            <a:r>
              <a:rPr lang="ko-KR" altLang="en-US" dirty="0"/>
              <a:t> 중 </a:t>
            </a:r>
            <a:r>
              <a:rPr lang="en-US" altLang="ko-KR" dirty="0"/>
              <a:t>65%</a:t>
            </a:r>
            <a:r>
              <a:rPr lang="ko-KR" altLang="en-US" dirty="0"/>
              <a:t>정도를 상승으로 예측해 승률이 낮게 도출되고 </a:t>
            </a:r>
            <a:r>
              <a:rPr lang="ko-KR" altLang="en-US" dirty="0" err="1"/>
              <a:t>딥러닝모델의</a:t>
            </a:r>
            <a:r>
              <a:rPr lang="ko-KR" altLang="en-US" dirty="0"/>
              <a:t> 경우 어떤 </a:t>
            </a:r>
            <a:r>
              <a:rPr lang="ko-KR" altLang="en-US" dirty="0" err="1"/>
              <a:t>피쳐가</a:t>
            </a:r>
            <a:r>
              <a:rPr lang="ko-KR" altLang="en-US" dirty="0"/>
              <a:t> 중요한지 알 수 없었다는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여러 실험을 하면서 </a:t>
            </a:r>
            <a:r>
              <a:rPr lang="en-US" altLang="ko-KR" dirty="0"/>
              <a:t>f1 score</a:t>
            </a:r>
            <a:r>
              <a:rPr lang="ko-KR" altLang="en-US" dirty="0"/>
              <a:t>가 낮은 모델이라도 수익률이 높게 나오는 경우가 존재하는 걸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이는 추세예측을 진행할 때 정확한 레이블을 </a:t>
            </a:r>
            <a:r>
              <a:rPr lang="ko-KR" altLang="en-US" dirty="0" err="1"/>
              <a:t>예측하는것보다</a:t>
            </a:r>
            <a:r>
              <a:rPr lang="ko-KR" altLang="en-US" dirty="0"/>
              <a:t> </a:t>
            </a:r>
            <a:r>
              <a:rPr lang="ko-KR" altLang="en-US" dirty="0" err="1"/>
              <a:t>다른요인도</a:t>
            </a:r>
            <a:r>
              <a:rPr lang="ko-KR" altLang="en-US" dirty="0"/>
              <a:t> 고려하여 모델을 구성하는 것 또한 매우 중요하다고 느꼈습니다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60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우선</a:t>
            </a:r>
            <a:r>
              <a:rPr lang="en-US" altLang="ko-KR" dirty="0"/>
              <a:t>,  </a:t>
            </a:r>
            <a:r>
              <a:rPr lang="ko-KR" altLang="en-US" dirty="0"/>
              <a:t>가상화폐 시장이 지속적으로 성장하고 있다는 점을 들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아래 표를 보시면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ko-KR" altLang="en-US" dirty="0" err="1"/>
              <a:t>팬데믹이</a:t>
            </a:r>
            <a:r>
              <a:rPr lang="ko-KR" altLang="en-US" dirty="0"/>
              <a:t> 시작 되는 즈음이었던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약 </a:t>
            </a:r>
            <a:r>
              <a:rPr lang="en-US" altLang="ko-KR" dirty="0"/>
              <a:t>2000</a:t>
            </a:r>
            <a:r>
              <a:rPr lang="ko-KR" altLang="en-US" dirty="0"/>
              <a:t>억 달러였던 가상화폐 시가총액이</a:t>
            </a:r>
            <a:r>
              <a:rPr lang="en-US" altLang="ko-KR" dirty="0"/>
              <a:t>, </a:t>
            </a:r>
            <a:r>
              <a:rPr lang="ko-KR" altLang="en-US" dirty="0"/>
              <a:t>불과 </a:t>
            </a:r>
            <a:r>
              <a:rPr lang="en-US" altLang="ko-KR" dirty="0"/>
              <a:t>1</a:t>
            </a:r>
            <a:r>
              <a:rPr lang="ko-KR" altLang="en-US" dirty="0"/>
              <a:t>여 년 만에 </a:t>
            </a:r>
            <a:r>
              <a:rPr lang="en-US" altLang="ko-KR" dirty="0"/>
              <a:t>2</a:t>
            </a:r>
            <a:r>
              <a:rPr lang="ko-KR" altLang="en-US" dirty="0"/>
              <a:t>조 달러까지 상승했음을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비록 </a:t>
            </a:r>
            <a:r>
              <a:rPr lang="ko-KR" altLang="en-US" dirty="0" err="1"/>
              <a:t>올해들어</a:t>
            </a:r>
            <a:r>
              <a:rPr lang="ko-KR" altLang="en-US" dirty="0"/>
              <a:t> 가상화폐 가격이 </a:t>
            </a:r>
            <a:r>
              <a:rPr lang="ko-KR" altLang="en-US" dirty="0" err="1"/>
              <a:t>하락추세이고</a:t>
            </a:r>
            <a:r>
              <a:rPr lang="en-US" altLang="ko-KR" dirty="0"/>
              <a:t>, </a:t>
            </a:r>
            <a:r>
              <a:rPr lang="ko-KR" altLang="en-US" dirty="0"/>
              <a:t>루나 폭락과 같은 이슈가 있었지만</a:t>
            </a:r>
            <a:r>
              <a:rPr lang="en-US" altLang="ko-KR" dirty="0"/>
              <a:t>, </a:t>
            </a:r>
            <a:r>
              <a:rPr lang="ko-KR" altLang="en-US" dirty="0"/>
              <a:t>많은 전문가들은 시가총액이 높은 코인의 경우 장기적인 관점에서 지속적으로 성장하리라 전망하고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959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투자에서 가장 중요한 매매 타이밍 결정 문제를 본 프로젝트로 일부 해결할 수 있다고 판단했습니다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저점에서 매수해서 고점에서 매도하는 것은 수익률에 결정적인 요소입니다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표에서 보시는 것 </a:t>
            </a:r>
            <a:r>
              <a:rPr lang="ko-KR" altLang="en-US" dirty="0" err="1"/>
              <a:t>처럼</a:t>
            </a:r>
            <a:r>
              <a:rPr lang="ko-KR" altLang="en-US" dirty="0"/>
              <a:t> 가상화폐의 경우 일반적인 자산보다 변동성이 훨씬 크기 때문에 매매 타이밍을 잡기가 더욱 어려운 문제가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매매타이밍을 자동화할 수 있다면</a:t>
            </a:r>
            <a:r>
              <a:rPr lang="en-US" altLang="ko-KR" dirty="0"/>
              <a:t>, </a:t>
            </a:r>
            <a:r>
              <a:rPr lang="ko-KR" altLang="en-US" dirty="0"/>
              <a:t>적시성 있는 투자 결정이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59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사람들은 직감에 의존하여 투자를 하는 경향이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아래 그림과 같이</a:t>
            </a:r>
            <a:r>
              <a:rPr lang="en-US" altLang="ko-KR" dirty="0"/>
              <a:t>) </a:t>
            </a:r>
            <a:r>
              <a:rPr lang="ko-KR" altLang="en-US" dirty="0"/>
              <a:t>사람이 가진 다양한 편견때문에 객관적인 투자 의사결정을 내리지 못하는 경우가 많습니다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모델을 통해 매매 타이밍을 잡는다면</a:t>
            </a:r>
            <a:r>
              <a:rPr lang="en-US" altLang="ko-KR" dirty="0"/>
              <a:t>, </a:t>
            </a:r>
            <a:r>
              <a:rPr lang="ko-KR" altLang="en-US" dirty="0"/>
              <a:t>좀 더 합리적인 의사결정이 가능하다고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83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단기 투자자에 초점을 맞춘 모델을 구상했습니다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단기 투자의 경우 수요 및 공급</a:t>
            </a:r>
            <a:r>
              <a:rPr lang="en-US" altLang="ko-KR" dirty="0"/>
              <a:t>, </a:t>
            </a:r>
            <a:r>
              <a:rPr lang="ko-KR" altLang="en-US" dirty="0"/>
              <a:t>투자자의 심리적 요인에 따라서 투자를 결정합니다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반면 장기 투자는 암호화폐의 내재적 가치에 따라서 투자를 결정하는 유형입니다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가상화폐는 기본적으로 변동성이 높아서 단기 차익을 얻기에 유리한 측면이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게다가 가격 흐름의 패턴을 모델에 학습시키기에 장기보다는 단기가 유리하기 때문에 단기 투자자를 위한 모델을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43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이더리움</a:t>
            </a:r>
            <a:r>
              <a:rPr lang="ko-KR" altLang="en-US" dirty="0"/>
              <a:t> 단일 자산의 가격 추세 분석을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가상화폐 중 </a:t>
            </a:r>
            <a:r>
              <a:rPr lang="ko-KR" altLang="en-US" dirty="0" err="1"/>
              <a:t>이더리움을</a:t>
            </a:r>
            <a:r>
              <a:rPr lang="ko-KR" altLang="en-US" dirty="0"/>
              <a:t> 선정한 첫 번째 이유로</a:t>
            </a:r>
            <a:r>
              <a:rPr lang="en-US" altLang="ko-KR" dirty="0"/>
              <a:t>, </a:t>
            </a:r>
            <a:r>
              <a:rPr lang="ko-KR" altLang="en-US" dirty="0"/>
              <a:t>기술적 완성도가 높다는 점을 들 수 있습니다</a:t>
            </a:r>
            <a:r>
              <a:rPr lang="en-US" altLang="ko-KR" dirty="0"/>
              <a:t>. </a:t>
            </a:r>
            <a:r>
              <a:rPr lang="ko-KR" altLang="en-US" dirty="0" err="1"/>
              <a:t>비트코인과</a:t>
            </a:r>
            <a:r>
              <a:rPr lang="ko-KR" altLang="en-US" dirty="0"/>
              <a:t> 달리 </a:t>
            </a:r>
            <a:r>
              <a:rPr lang="ko-KR" altLang="en-US" dirty="0" err="1"/>
              <a:t>이더리움을</a:t>
            </a:r>
            <a:r>
              <a:rPr lang="ko-KR" altLang="en-US" dirty="0"/>
              <a:t> 플랫폼 기능을 가집니다</a:t>
            </a:r>
            <a:r>
              <a:rPr lang="en-US" altLang="ko-KR" dirty="0"/>
              <a:t>. </a:t>
            </a:r>
            <a:r>
              <a:rPr lang="ko-KR" altLang="en-US" dirty="0"/>
              <a:t>이 플랫폼을 기반으로 </a:t>
            </a:r>
            <a:r>
              <a:rPr lang="en-US" altLang="ko-KR" dirty="0"/>
              <a:t>NFT </a:t>
            </a:r>
            <a:r>
              <a:rPr lang="ko-KR" altLang="en-US" dirty="0"/>
              <a:t>또는 </a:t>
            </a:r>
            <a:r>
              <a:rPr lang="en-US" altLang="ko-KR" dirty="0" err="1"/>
              <a:t>DeFi</a:t>
            </a:r>
            <a:r>
              <a:rPr lang="ko-KR" altLang="en-US" dirty="0"/>
              <a:t>와 같은 부가가치를 만들고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시가총액이 전체 코인 중 </a:t>
            </a:r>
            <a:r>
              <a:rPr lang="en-US" altLang="ko-KR" dirty="0"/>
              <a:t>2</a:t>
            </a:r>
            <a:r>
              <a:rPr lang="ko-KR" altLang="en-US" dirty="0"/>
              <a:t>위인 만큼 안정성이 높으며</a:t>
            </a:r>
            <a:r>
              <a:rPr lang="en-US" altLang="ko-KR" dirty="0"/>
              <a:t>, (</a:t>
            </a:r>
            <a:r>
              <a:rPr lang="ko-KR" altLang="en-US" dirty="0"/>
              <a:t>세 번째</a:t>
            </a:r>
            <a:r>
              <a:rPr lang="en-US" altLang="ko-KR" dirty="0"/>
              <a:t>) 2020</a:t>
            </a:r>
            <a:r>
              <a:rPr lang="ko-KR" altLang="en-US" dirty="0"/>
              <a:t>년 이후로는 </a:t>
            </a:r>
            <a:r>
              <a:rPr lang="ko-KR" altLang="en-US" dirty="0" err="1"/>
              <a:t>비트코인의</a:t>
            </a:r>
            <a:r>
              <a:rPr lang="ko-KR" altLang="en-US" dirty="0"/>
              <a:t> 가격 상승률을 뛰어 넘었다는 점도 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거래량이 적고</a:t>
            </a:r>
            <a:r>
              <a:rPr lang="en-US" altLang="ko-KR" dirty="0"/>
              <a:t>, </a:t>
            </a:r>
            <a:r>
              <a:rPr lang="ko-KR" altLang="en-US" dirty="0"/>
              <a:t>시세 조작의 위험이 있는 다른 </a:t>
            </a:r>
            <a:r>
              <a:rPr lang="ko-KR" altLang="en-US" dirty="0" err="1"/>
              <a:t>알트코인과</a:t>
            </a:r>
            <a:r>
              <a:rPr lang="ko-KR" altLang="en-US" dirty="0"/>
              <a:t> 달리 </a:t>
            </a:r>
            <a:r>
              <a:rPr lang="ko-KR" altLang="en-US" dirty="0" err="1"/>
              <a:t>이더리움은</a:t>
            </a:r>
            <a:r>
              <a:rPr lang="ko-KR" altLang="en-US" dirty="0"/>
              <a:t> 비교적 가격 영향 변수가 통제되어 분석이 용이하다는 장점이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346D0-6D53-4022-B515-E2CFE96966E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0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23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23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35.png"/><Relationship Id="rId7" Type="http://schemas.openxmlformats.org/officeDocument/2006/relationships/image" Target="../media/image17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36.png"/><Relationship Id="rId9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178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33" Type="http://schemas.openxmlformats.org/officeDocument/2006/relationships/image" Target="../media/image20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32" Type="http://schemas.openxmlformats.org/officeDocument/2006/relationships/image" Target="../media/image207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31" Type="http://schemas.openxmlformats.org/officeDocument/2006/relationships/image" Target="../media/image206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6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5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194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8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48.png"/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56.png"/><Relationship Id="rId5" Type="http://schemas.openxmlformats.org/officeDocument/2006/relationships/image" Target="../media/image251.png"/><Relationship Id="rId10" Type="http://schemas.openxmlformats.org/officeDocument/2006/relationships/image" Target="../media/image255.png"/><Relationship Id="rId4" Type="http://schemas.openxmlformats.org/officeDocument/2006/relationships/image" Target="../media/image250.png"/><Relationship Id="rId9" Type="http://schemas.openxmlformats.org/officeDocument/2006/relationships/image" Target="../media/image2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3" Type="http://schemas.openxmlformats.org/officeDocument/2006/relationships/image" Target="../media/image258.png"/><Relationship Id="rId21" Type="http://schemas.openxmlformats.org/officeDocument/2006/relationships/image" Target="../media/image276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Relationship Id="rId22" Type="http://schemas.openxmlformats.org/officeDocument/2006/relationships/image" Target="../media/image2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86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11" Type="http://schemas.openxmlformats.org/officeDocument/2006/relationships/image" Target="../media/image284.png"/><Relationship Id="rId5" Type="http://schemas.openxmlformats.org/officeDocument/2006/relationships/image" Target="../media/image280.png"/><Relationship Id="rId10" Type="http://schemas.openxmlformats.org/officeDocument/2006/relationships/image" Target="../media/image283.png"/><Relationship Id="rId4" Type="http://schemas.openxmlformats.org/officeDocument/2006/relationships/image" Target="../media/image279.png"/><Relationship Id="rId9" Type="http://schemas.openxmlformats.org/officeDocument/2006/relationships/image" Target="../media/image2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87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86.png"/><Relationship Id="rId5" Type="http://schemas.openxmlformats.org/officeDocument/2006/relationships/image" Target="../media/image289.png"/><Relationship Id="rId10" Type="http://schemas.openxmlformats.org/officeDocument/2006/relationships/image" Target="../media/image271.png"/><Relationship Id="rId4" Type="http://schemas.openxmlformats.org/officeDocument/2006/relationships/image" Target="../media/image288.png"/><Relationship Id="rId9" Type="http://schemas.openxmlformats.org/officeDocument/2006/relationships/image" Target="../media/image2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2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86.png"/><Relationship Id="rId5" Type="http://schemas.openxmlformats.org/officeDocument/2006/relationships/image" Target="../media/image294.png"/><Relationship Id="rId10" Type="http://schemas.openxmlformats.org/officeDocument/2006/relationships/image" Target="../media/image274.png"/><Relationship Id="rId4" Type="http://schemas.openxmlformats.org/officeDocument/2006/relationships/image" Target="../media/image293.png"/><Relationship Id="rId9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97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86.png"/><Relationship Id="rId5" Type="http://schemas.openxmlformats.org/officeDocument/2006/relationships/image" Target="../media/image299.png"/><Relationship Id="rId10" Type="http://schemas.openxmlformats.org/officeDocument/2006/relationships/image" Target="../media/image302.png"/><Relationship Id="rId4" Type="http://schemas.openxmlformats.org/officeDocument/2006/relationships/image" Target="../media/image298.png"/><Relationship Id="rId9" Type="http://schemas.openxmlformats.org/officeDocument/2006/relationships/image" Target="../media/image3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image" Target="../media/image286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0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12" Type="http://schemas.openxmlformats.org/officeDocument/2006/relationships/image" Target="../media/image31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11" Type="http://schemas.openxmlformats.org/officeDocument/2006/relationships/image" Target="../media/image318.png"/><Relationship Id="rId5" Type="http://schemas.openxmlformats.org/officeDocument/2006/relationships/image" Target="../media/image313.png"/><Relationship Id="rId15" Type="http://schemas.openxmlformats.org/officeDocument/2006/relationships/image" Target="../media/image322.png"/><Relationship Id="rId10" Type="http://schemas.openxmlformats.org/officeDocument/2006/relationships/image" Target="../media/image317.png"/><Relationship Id="rId4" Type="http://schemas.openxmlformats.org/officeDocument/2006/relationships/image" Target="../media/image312.png"/><Relationship Id="rId9" Type="http://schemas.openxmlformats.org/officeDocument/2006/relationships/image" Target="../media/image210.png"/><Relationship Id="rId14" Type="http://schemas.openxmlformats.org/officeDocument/2006/relationships/image" Target="../media/image3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18" Type="http://schemas.openxmlformats.org/officeDocument/2006/relationships/image" Target="../media/image336.png"/><Relationship Id="rId3" Type="http://schemas.openxmlformats.org/officeDocument/2006/relationships/image" Target="../media/image323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17" Type="http://schemas.openxmlformats.org/officeDocument/2006/relationships/image" Target="../media/image33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210.png"/><Relationship Id="rId15" Type="http://schemas.openxmlformats.org/officeDocument/2006/relationships/image" Target="../media/image333.png"/><Relationship Id="rId10" Type="http://schemas.openxmlformats.org/officeDocument/2006/relationships/image" Target="../media/image328.png"/><Relationship Id="rId19" Type="http://schemas.openxmlformats.org/officeDocument/2006/relationships/image" Target="../media/image286.png"/><Relationship Id="rId4" Type="http://schemas.openxmlformats.org/officeDocument/2006/relationships/image" Target="../media/image31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7.png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210.png"/><Relationship Id="rId10" Type="http://schemas.openxmlformats.org/officeDocument/2006/relationships/image" Target="../media/image343.png"/><Relationship Id="rId4" Type="http://schemas.openxmlformats.org/officeDocument/2006/relationships/image" Target="../media/image338.png"/><Relationship Id="rId9" Type="http://schemas.openxmlformats.org/officeDocument/2006/relationships/image" Target="../media/image3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345.png"/><Relationship Id="rId4" Type="http://schemas.openxmlformats.org/officeDocument/2006/relationships/image" Target="../media/image3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3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8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62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Relationship Id="rId9" Type="http://schemas.openxmlformats.org/officeDocument/2006/relationships/image" Target="../media/image2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67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74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Relationship Id="rId9" Type="http://schemas.openxmlformats.org/officeDocument/2006/relationships/image" Target="../media/image2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5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10" Type="http://schemas.openxmlformats.org/officeDocument/2006/relationships/image" Target="../media/image400.png"/><Relationship Id="rId4" Type="http://schemas.openxmlformats.org/officeDocument/2006/relationships/image" Target="../media/image242.png"/><Relationship Id="rId9" Type="http://schemas.openxmlformats.org/officeDocument/2006/relationships/image" Target="../media/image3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10" Type="http://schemas.openxmlformats.org/officeDocument/2006/relationships/image" Target="../media/image407.png"/><Relationship Id="rId4" Type="http://schemas.openxmlformats.org/officeDocument/2006/relationships/image" Target="../media/image402.png"/><Relationship Id="rId9" Type="http://schemas.openxmlformats.org/officeDocument/2006/relationships/image" Target="../media/image39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Relationship Id="rId9" Type="http://schemas.openxmlformats.org/officeDocument/2006/relationships/image" Target="../media/image40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3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405.png"/><Relationship Id="rId4" Type="http://schemas.openxmlformats.org/officeDocument/2006/relationships/image" Target="../media/image414.png"/><Relationship Id="rId9" Type="http://schemas.openxmlformats.org/officeDocument/2006/relationships/image" Target="../media/image3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4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18" Type="http://schemas.openxmlformats.org/officeDocument/2006/relationships/image" Target="../media/image437.png"/><Relationship Id="rId3" Type="http://schemas.openxmlformats.org/officeDocument/2006/relationships/image" Target="../media/image423.png"/><Relationship Id="rId7" Type="http://schemas.openxmlformats.org/officeDocument/2006/relationships/image" Target="../media/image426.png"/><Relationship Id="rId12" Type="http://schemas.openxmlformats.org/officeDocument/2006/relationships/image" Target="../media/image431.png"/><Relationship Id="rId17" Type="http://schemas.openxmlformats.org/officeDocument/2006/relationships/image" Target="../media/image43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435.png"/><Relationship Id="rId20" Type="http://schemas.openxmlformats.org/officeDocument/2006/relationships/image" Target="../media/image4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10" Type="http://schemas.openxmlformats.org/officeDocument/2006/relationships/image" Target="../media/image429.png"/><Relationship Id="rId19" Type="http://schemas.openxmlformats.org/officeDocument/2006/relationships/image" Target="../media/image393.png"/><Relationship Id="rId4" Type="http://schemas.openxmlformats.org/officeDocument/2006/relationships/image" Target="../media/image242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439.png"/><Relationship Id="rId7" Type="http://schemas.openxmlformats.org/officeDocument/2006/relationships/image" Target="../media/image4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2.png"/><Relationship Id="rId11" Type="http://schemas.openxmlformats.org/officeDocument/2006/relationships/image" Target="../media/image445.png"/><Relationship Id="rId5" Type="http://schemas.openxmlformats.org/officeDocument/2006/relationships/image" Target="../media/image441.png"/><Relationship Id="rId10" Type="http://schemas.openxmlformats.org/officeDocument/2006/relationships/image" Target="../media/image393.png"/><Relationship Id="rId4" Type="http://schemas.openxmlformats.org/officeDocument/2006/relationships/image" Target="../media/image440.png"/><Relationship Id="rId9" Type="http://schemas.openxmlformats.org/officeDocument/2006/relationships/image" Target="../media/image4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3.png"/><Relationship Id="rId3" Type="http://schemas.openxmlformats.org/officeDocument/2006/relationships/image" Target="../media/image446.png"/><Relationship Id="rId7" Type="http://schemas.openxmlformats.org/officeDocument/2006/relationships/image" Target="../media/image425.png"/><Relationship Id="rId12" Type="http://schemas.openxmlformats.org/officeDocument/2006/relationships/image" Target="../media/image4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8.png"/><Relationship Id="rId11" Type="http://schemas.openxmlformats.org/officeDocument/2006/relationships/image" Target="../media/image452.png"/><Relationship Id="rId5" Type="http://schemas.openxmlformats.org/officeDocument/2006/relationships/image" Target="../media/image242.png"/><Relationship Id="rId10" Type="http://schemas.openxmlformats.org/officeDocument/2006/relationships/image" Target="../media/image451.png"/><Relationship Id="rId4" Type="http://schemas.openxmlformats.org/officeDocument/2006/relationships/image" Target="../media/image447.png"/><Relationship Id="rId9" Type="http://schemas.openxmlformats.org/officeDocument/2006/relationships/image" Target="../media/image450.png"/><Relationship Id="rId14" Type="http://schemas.openxmlformats.org/officeDocument/2006/relationships/image" Target="../media/image4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5.png"/><Relationship Id="rId7" Type="http://schemas.openxmlformats.org/officeDocument/2006/relationships/image" Target="../media/image457.png"/><Relationship Id="rId12" Type="http://schemas.openxmlformats.org/officeDocument/2006/relationships/image" Target="../media/image4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460.png"/><Relationship Id="rId5" Type="http://schemas.openxmlformats.org/officeDocument/2006/relationships/image" Target="../media/image446.png"/><Relationship Id="rId10" Type="http://schemas.openxmlformats.org/officeDocument/2006/relationships/image" Target="../media/image459.png"/><Relationship Id="rId4" Type="http://schemas.openxmlformats.org/officeDocument/2006/relationships/image" Target="../media/image456.png"/><Relationship Id="rId9" Type="http://schemas.openxmlformats.org/officeDocument/2006/relationships/image" Target="../media/image4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10" Type="http://schemas.openxmlformats.org/officeDocument/2006/relationships/image" Target="../media/image467.png"/><Relationship Id="rId4" Type="http://schemas.openxmlformats.org/officeDocument/2006/relationships/image" Target="../media/image463.png"/><Relationship Id="rId9" Type="http://schemas.openxmlformats.org/officeDocument/2006/relationships/image" Target="../media/image3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2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477.png"/><Relationship Id="rId7" Type="http://schemas.openxmlformats.org/officeDocument/2006/relationships/image" Target="../media/image481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5" Type="http://schemas.openxmlformats.org/officeDocument/2006/relationships/image" Target="../media/image479.png"/><Relationship Id="rId4" Type="http://schemas.openxmlformats.org/officeDocument/2006/relationships/image" Target="../media/image478.png"/><Relationship Id="rId9" Type="http://schemas.openxmlformats.org/officeDocument/2006/relationships/image" Target="../media/image4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11" Type="http://schemas.openxmlformats.org/officeDocument/2006/relationships/image" Target="../media/image491.png"/><Relationship Id="rId5" Type="http://schemas.openxmlformats.org/officeDocument/2006/relationships/image" Target="../media/image486.png"/><Relationship Id="rId10" Type="http://schemas.openxmlformats.org/officeDocument/2006/relationships/image" Target="../media/image472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35.png"/><Relationship Id="rId7" Type="http://schemas.openxmlformats.org/officeDocument/2006/relationships/image" Target="../media/image49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36.png"/><Relationship Id="rId9" Type="http://schemas.openxmlformats.org/officeDocument/2006/relationships/image" Target="../media/image17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495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242.png"/><Relationship Id="rId4" Type="http://schemas.openxmlformats.org/officeDocument/2006/relationships/image" Target="../media/image496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495.png"/><Relationship Id="rId7" Type="http://schemas.openxmlformats.org/officeDocument/2006/relationships/image" Target="../media/image5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5" Type="http://schemas.openxmlformats.org/officeDocument/2006/relationships/image" Target="../media/image242.png"/><Relationship Id="rId10" Type="http://schemas.openxmlformats.org/officeDocument/2006/relationships/image" Target="../media/image506.png"/><Relationship Id="rId4" Type="http://schemas.openxmlformats.org/officeDocument/2006/relationships/image" Target="../media/image501.png"/><Relationship Id="rId9" Type="http://schemas.openxmlformats.org/officeDocument/2006/relationships/image" Target="../media/image50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509.png"/><Relationship Id="rId7" Type="http://schemas.openxmlformats.org/officeDocument/2006/relationships/image" Target="../media/image513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2.png"/><Relationship Id="rId5" Type="http://schemas.openxmlformats.org/officeDocument/2006/relationships/image" Target="../media/image511.png"/><Relationship Id="rId10" Type="http://schemas.openxmlformats.org/officeDocument/2006/relationships/image" Target="../media/image516.png"/><Relationship Id="rId4" Type="http://schemas.openxmlformats.org/officeDocument/2006/relationships/image" Target="../media/image510.png"/><Relationship Id="rId9" Type="http://schemas.openxmlformats.org/officeDocument/2006/relationships/image" Target="../media/image51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35.png"/><Relationship Id="rId7" Type="http://schemas.openxmlformats.org/officeDocument/2006/relationships/image" Target="../media/image17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23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2.png"/><Relationship Id="rId5" Type="http://schemas.openxmlformats.org/officeDocument/2006/relationships/image" Target="../media/image52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0.png"/><Relationship Id="rId3" Type="http://schemas.openxmlformats.org/officeDocument/2006/relationships/image" Target="../media/image93.png"/><Relationship Id="rId7" Type="http://schemas.openxmlformats.org/officeDocument/2006/relationships/image" Target="../media/image80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8.png"/><Relationship Id="rId5" Type="http://schemas.openxmlformats.org/officeDocument/2006/relationships/image" Target="../media/image95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82.png"/><Relationship Id="rId1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8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95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20.png"/><Relationship Id="rId3" Type="http://schemas.openxmlformats.org/officeDocument/2006/relationships/image" Target="../media/image114.png"/><Relationship Id="rId7" Type="http://schemas.openxmlformats.org/officeDocument/2006/relationships/image" Target="../media/image80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95.png"/><Relationship Id="rId9" Type="http://schemas.openxmlformats.org/officeDocument/2006/relationships/image" Target="../media/image90.png"/><Relationship Id="rId1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8478" y="4490181"/>
            <a:ext cx="13564824" cy="6850624"/>
            <a:chOff x="7848478" y="4490181"/>
            <a:chExt cx="13564824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7848478" y="4490181"/>
              <a:ext cx="13564824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8478" y="-293185"/>
            <a:ext cx="13564824" cy="6850624"/>
            <a:chOff x="7848478" y="-293185"/>
            <a:chExt cx="13564824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7848478" y="-293185"/>
              <a:ext cx="13564824" cy="6850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1385" y="9300696"/>
            <a:ext cx="5622944" cy="432001"/>
            <a:chOff x="6331385" y="9300696"/>
            <a:chExt cx="5622944" cy="4320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0434" y="9509214"/>
              <a:ext cx="5161188" cy="30031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0434" y="9267525"/>
              <a:ext cx="4141969" cy="3055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4424" y="2879967"/>
            <a:ext cx="19330285" cy="73007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021" y="6037354"/>
            <a:ext cx="6219851" cy="7712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450" y="3398393"/>
            <a:ext cx="6589665" cy="12503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5338" y="610905"/>
            <a:ext cx="3140106" cy="393696"/>
            <a:chOff x="705338" y="610905"/>
            <a:chExt cx="3140106" cy="39369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5338" y="610905"/>
              <a:ext cx="561087" cy="393696"/>
              <a:chOff x="705338" y="610905"/>
              <a:chExt cx="561087" cy="39369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5338" y="610905"/>
                <a:ext cx="561087" cy="39369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391" y="607758"/>
              <a:ext cx="2398244" cy="454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87001"/>
            <a:ext cx="1311691" cy="60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5" y="880072"/>
            <a:ext cx="5647368" cy="2929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57888" y="3004662"/>
            <a:ext cx="3458826" cy="4851905"/>
            <a:chOff x="3157888" y="3004662"/>
            <a:chExt cx="3458826" cy="4851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7888" y="3004662"/>
              <a:ext cx="3458826" cy="485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6425" y="3004662"/>
            <a:ext cx="3458826" cy="4851905"/>
            <a:chOff x="10276425" y="3004662"/>
            <a:chExt cx="3458826" cy="48519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6425" y="3004662"/>
              <a:ext cx="3458826" cy="48519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4506" y="8252840"/>
            <a:ext cx="2216660" cy="9973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41525" y="8290173"/>
            <a:ext cx="2216660" cy="7996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96650" y="5560786"/>
            <a:ext cx="2173733" cy="2797957"/>
            <a:chOff x="13396650" y="5560786"/>
            <a:chExt cx="2173733" cy="2797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96650" y="5560786"/>
              <a:ext cx="2173733" cy="27979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87001"/>
            <a:ext cx="1311691" cy="60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5" y="880072"/>
            <a:ext cx="6672072" cy="292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2065664"/>
            <a:ext cx="7992930" cy="7992930"/>
            <a:chOff x="1028571" y="2065664"/>
            <a:chExt cx="7992930" cy="79929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99109" y="3236201"/>
              <a:ext cx="5651855" cy="5651855"/>
              <a:chOff x="2199109" y="3236201"/>
              <a:chExt cx="5651855" cy="565185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700000">
                <a:off x="-473108" y="563984"/>
                <a:ext cx="11303710" cy="11303710"/>
              </a:xfrm>
              <a:prstGeom prst="rect">
                <a:avLst/>
              </a:prstGeom>
            </p:spPr>
          </p:pic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700000">
                <a:off x="2199109" y="3236201"/>
                <a:ext cx="5651855" cy="565185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4476" y="6025361"/>
              <a:ext cx="2496490" cy="61850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1256" y="8182266"/>
              <a:ext cx="2355708" cy="6185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1056" y="6025361"/>
              <a:ext cx="2505908" cy="104440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61257" y="3843685"/>
              <a:ext cx="2515537" cy="61850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6851" y="5013433"/>
              <a:ext cx="1701203" cy="150612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73730" y="7170334"/>
              <a:ext cx="1689698" cy="129182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3491" y="5013433"/>
              <a:ext cx="1701203" cy="150612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3696" y="2831760"/>
              <a:ext cx="1701203" cy="1506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75796" y="5873435"/>
            <a:ext cx="7294164" cy="102757"/>
            <a:chOff x="6075796" y="5873435"/>
            <a:chExt cx="7294164" cy="1027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6075796" y="5873435"/>
              <a:ext cx="7294164" cy="1027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85433" y="6512967"/>
            <a:ext cx="3970615" cy="4927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68341" y="5890760"/>
            <a:ext cx="1745365" cy="7433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33484" y="5918536"/>
            <a:ext cx="497318" cy="6940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85433" y="8004262"/>
            <a:ext cx="5113310" cy="11802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68293" y="7404823"/>
            <a:ext cx="2038775" cy="6940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33484" y="7409836"/>
            <a:ext cx="497318" cy="6940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685433" y="4726433"/>
            <a:ext cx="3498186" cy="8364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68341" y="4126988"/>
            <a:ext cx="3065441" cy="6940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33484" y="4131997"/>
            <a:ext cx="492889" cy="5659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659719" y="2825605"/>
            <a:ext cx="4539329" cy="8364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42549" y="2226167"/>
            <a:ext cx="2043765" cy="61360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07736" y="2231183"/>
            <a:ext cx="492889" cy="5659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87001"/>
            <a:ext cx="1311691" cy="60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5" y="880073"/>
            <a:ext cx="11385976" cy="29298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13761" y="3753738"/>
            <a:ext cx="8666664" cy="1710296"/>
            <a:chOff x="4813761" y="3753738"/>
            <a:chExt cx="8666664" cy="17102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73457" y="2991618"/>
              <a:ext cx="17333327" cy="342059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813761" y="3753738"/>
              <a:ext cx="8666664" cy="1710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13761" y="5734755"/>
            <a:ext cx="8666664" cy="1710296"/>
            <a:chOff x="4813761" y="5734755"/>
            <a:chExt cx="8666664" cy="17102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73457" y="4972635"/>
              <a:ext cx="17333327" cy="342059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813761" y="5734755"/>
              <a:ext cx="8666664" cy="1710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5290" y="7660933"/>
            <a:ext cx="8675135" cy="1712553"/>
            <a:chOff x="4805290" y="7660933"/>
            <a:chExt cx="8675135" cy="17125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60873" y="6897807"/>
              <a:ext cx="17350270" cy="342510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805290" y="7660933"/>
              <a:ext cx="8675135" cy="1712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11588" y="3808925"/>
            <a:ext cx="1610760" cy="1610760"/>
            <a:chOff x="4911588" y="3808925"/>
            <a:chExt cx="1610760" cy="16107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1588" y="3808925"/>
              <a:ext cx="1610760" cy="1610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11588" y="7717481"/>
            <a:ext cx="1610760" cy="1610760"/>
            <a:chOff x="4911588" y="7717481"/>
            <a:chExt cx="1610760" cy="16107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1588" y="7717481"/>
              <a:ext cx="1610760" cy="16107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11588" y="5790425"/>
            <a:ext cx="1610760" cy="1610760"/>
            <a:chOff x="4911588" y="5790425"/>
            <a:chExt cx="1610760" cy="16107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11588" y="5790425"/>
              <a:ext cx="1610760" cy="161076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89968" y="4522448"/>
            <a:ext cx="5412717" cy="5023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76236" y="3988059"/>
            <a:ext cx="1000989" cy="5733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89968" y="6503467"/>
            <a:ext cx="4389450" cy="5023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76236" y="5978326"/>
            <a:ext cx="1915999" cy="6939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81358" y="8432076"/>
            <a:ext cx="4842527" cy="5023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67630" y="7934107"/>
            <a:ext cx="2811313" cy="6383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08399" y="2818046"/>
            <a:ext cx="3268917" cy="575625"/>
            <a:chOff x="7508399" y="2818046"/>
            <a:chExt cx="3268917" cy="5756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08399" y="2818046"/>
              <a:ext cx="3268917" cy="57562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70945" y="2872755"/>
            <a:ext cx="2728118" cy="57454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79049" y="6412049"/>
            <a:ext cx="4046453" cy="30183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2070" y="4938003"/>
            <a:ext cx="5372682" cy="36075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1921" y="1621264"/>
            <a:ext cx="7681201" cy="69866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97239" y="1153372"/>
            <a:ext cx="2980645" cy="3822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3429" y="798450"/>
            <a:ext cx="2549425" cy="4033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87001"/>
            <a:ext cx="1494424" cy="60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3" y="880070"/>
            <a:ext cx="3258987" cy="28917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2773" y="2473976"/>
            <a:ext cx="3157035" cy="1526354"/>
            <a:chOff x="1092773" y="2473976"/>
            <a:chExt cx="3157035" cy="15263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2773" y="2473976"/>
              <a:ext cx="3157035" cy="15263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6478" y="2869648"/>
            <a:ext cx="3986935" cy="820392"/>
            <a:chOff x="656478" y="2869648"/>
            <a:chExt cx="3986935" cy="8203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588" y="2823757"/>
              <a:ext cx="3137440" cy="54339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350" y="3283513"/>
              <a:ext cx="2658179" cy="547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87148" y="2543245"/>
            <a:ext cx="3157035" cy="1526354"/>
            <a:chOff x="5087148" y="2543245"/>
            <a:chExt cx="3157035" cy="15263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7148" y="2543245"/>
              <a:ext cx="3157035" cy="1526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93541" y="2965493"/>
            <a:ext cx="3986935" cy="820392"/>
            <a:chOff x="4693541" y="2965493"/>
            <a:chExt cx="3986935" cy="8203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7650" y="2919602"/>
              <a:ext cx="2634659" cy="53643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5417" y="3379369"/>
              <a:ext cx="2978617" cy="547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16776" y="2558148"/>
            <a:ext cx="3157035" cy="1526354"/>
            <a:chOff x="9116776" y="2558148"/>
            <a:chExt cx="3157035" cy="1526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6776" y="2558148"/>
              <a:ext cx="3157035" cy="15263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0476" y="2953819"/>
            <a:ext cx="3986935" cy="820392"/>
            <a:chOff x="8680476" y="2953819"/>
            <a:chExt cx="3986935" cy="8203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4585" y="2907928"/>
              <a:ext cx="3290411" cy="54339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2344" y="3367685"/>
              <a:ext cx="3081293" cy="547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16774" y="5125485"/>
            <a:ext cx="3157035" cy="1526354"/>
            <a:chOff x="9116774" y="5125485"/>
            <a:chExt cx="3157035" cy="15263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6774" y="5125485"/>
              <a:ext cx="3157035" cy="152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80476" y="5521152"/>
            <a:ext cx="3986935" cy="820392"/>
            <a:chOff x="8680476" y="5521152"/>
            <a:chExt cx="3986935" cy="8203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4585" y="5475262"/>
              <a:ext cx="3266011" cy="54339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52338" y="5935028"/>
              <a:ext cx="3279950" cy="5478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09636" y="3001713"/>
            <a:ext cx="520711" cy="470881"/>
            <a:chOff x="4409636" y="3001713"/>
            <a:chExt cx="520711" cy="4708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9636" y="3001713"/>
              <a:ext cx="520711" cy="470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79708" y="5125485"/>
            <a:ext cx="3157035" cy="1526354"/>
            <a:chOff x="5079708" y="5125485"/>
            <a:chExt cx="3157035" cy="15263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9708" y="5125485"/>
              <a:ext cx="3157035" cy="15263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43410" y="5521149"/>
            <a:ext cx="3986935" cy="820392"/>
            <a:chOff x="4643410" y="5521149"/>
            <a:chExt cx="3986935" cy="8203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97519" y="5475258"/>
              <a:ext cx="2721363" cy="54339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5272" y="5948920"/>
              <a:ext cx="2831331" cy="4824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20120" y="3001713"/>
            <a:ext cx="520711" cy="470881"/>
            <a:chOff x="8420120" y="3001713"/>
            <a:chExt cx="520711" cy="4708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20120" y="3001713"/>
              <a:ext cx="520711" cy="4708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34938" y="4358483"/>
            <a:ext cx="520711" cy="470881"/>
            <a:chOff x="10434938" y="4358483"/>
            <a:chExt cx="520711" cy="47088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340000">
              <a:off x="10434938" y="4358483"/>
              <a:ext cx="520711" cy="4708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4118" y="5125485"/>
            <a:ext cx="3157035" cy="1526354"/>
            <a:chOff x="1114118" y="5125485"/>
            <a:chExt cx="3157035" cy="15263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118" y="5125485"/>
              <a:ext cx="3157035" cy="15263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1771" y="5319123"/>
            <a:ext cx="3986935" cy="1139079"/>
            <a:chOff x="701771" y="5319123"/>
            <a:chExt cx="3986935" cy="113907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5880" y="5273232"/>
              <a:ext cx="2690411" cy="543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3629" y="5746894"/>
              <a:ext cx="3435684" cy="8411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46200" y="5472534"/>
            <a:ext cx="6902363" cy="97237"/>
            <a:chOff x="9546200" y="5472534"/>
            <a:chExt cx="6902363" cy="9723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9546200" y="5472534"/>
              <a:ext cx="6902363" cy="9723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73968" y="7338025"/>
            <a:ext cx="751159" cy="58065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62536" y="7342763"/>
            <a:ext cx="470597" cy="6411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90232" y="5477775"/>
            <a:ext cx="2758417" cy="139024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73968" y="4910533"/>
            <a:ext cx="1305254" cy="64653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462536" y="4915281"/>
            <a:ext cx="462092" cy="53595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49587" y="2636396"/>
            <a:ext cx="1652064" cy="68853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438171" y="2641136"/>
            <a:ext cx="470711" cy="64653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93089" y="3212453"/>
            <a:ext cx="1598036" cy="111685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420120" y="5653222"/>
            <a:ext cx="520711" cy="470881"/>
            <a:chOff x="8420120" y="5653222"/>
            <a:chExt cx="520711" cy="47088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60000">
              <a:off x="8420120" y="5653222"/>
              <a:ext cx="520711" cy="4708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65974" y="5676345"/>
            <a:ext cx="520711" cy="470881"/>
            <a:chOff x="4365974" y="5676345"/>
            <a:chExt cx="520711" cy="47088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60000">
              <a:off x="4365974" y="5676345"/>
              <a:ext cx="520711" cy="47088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8065" y="7632825"/>
            <a:ext cx="3157035" cy="1526354"/>
            <a:chOff x="1138065" y="7632825"/>
            <a:chExt cx="3157035" cy="152635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8065" y="7632825"/>
              <a:ext cx="3157035" cy="152635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55880" y="8106051"/>
            <a:ext cx="2941602" cy="54339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079708" y="7632825"/>
            <a:ext cx="3157035" cy="1526354"/>
            <a:chOff x="5079708" y="7632825"/>
            <a:chExt cx="3157035" cy="152635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9708" y="7632825"/>
              <a:ext cx="3157035" cy="1526354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597519" y="8106051"/>
            <a:ext cx="3180297" cy="54339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116770" y="7632825"/>
            <a:ext cx="3157035" cy="1526354"/>
            <a:chOff x="9116770" y="7632825"/>
            <a:chExt cx="3157035" cy="152635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6770" y="7632825"/>
              <a:ext cx="3157035" cy="152635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634585" y="8106051"/>
            <a:ext cx="2787592" cy="53643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434883" y="6886954"/>
            <a:ext cx="520711" cy="470881"/>
            <a:chOff x="2434883" y="6886954"/>
            <a:chExt cx="520711" cy="47088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340000">
              <a:off x="2434883" y="6886954"/>
              <a:ext cx="520711" cy="47088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409636" y="8160561"/>
            <a:ext cx="520711" cy="470881"/>
            <a:chOff x="4409636" y="8160561"/>
            <a:chExt cx="520711" cy="47088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9636" y="8160561"/>
              <a:ext cx="520711" cy="47088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467658" y="8130528"/>
            <a:ext cx="520711" cy="470881"/>
            <a:chOff x="8467658" y="8130528"/>
            <a:chExt cx="520711" cy="47088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67658" y="8130528"/>
              <a:ext cx="520711" cy="470881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809470" y="7985109"/>
            <a:ext cx="1554446" cy="791556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782360" y="9439799"/>
            <a:ext cx="3625658" cy="806639"/>
          </a:xfrm>
          <a:prstGeom prst="rect">
            <a:avLst/>
          </a:prstGeom>
        </p:spPr>
      </p:pic>
      <p:pic>
        <p:nvPicPr>
          <p:cNvPr id="72" name="Object 94">
            <a:extLst>
              <a:ext uri="{FF2B5EF4-FFF2-40B4-BE49-F238E27FC236}">
                <a16:creationId xmlns:a16="http://schemas.microsoft.com/office/drawing/2014/main" id="{E00021DE-C02A-0800-52FB-088729B8B56C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80073"/>
            <a:ext cx="4956005" cy="2891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91307" y="5843822"/>
            <a:ext cx="6466497" cy="91097"/>
            <a:chOff x="8291307" y="5843822"/>
            <a:chExt cx="6466497" cy="910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291307" y="5843822"/>
              <a:ext cx="6466497" cy="91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7254" y="3889021"/>
            <a:ext cx="10573283" cy="4000698"/>
            <a:chOff x="597254" y="3889021"/>
            <a:chExt cx="10573283" cy="40006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254" y="3889021"/>
              <a:ext cx="10573283" cy="40006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7097" y="7967473"/>
            <a:ext cx="1642663" cy="507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65191" y="3680449"/>
            <a:ext cx="5817894" cy="4313944"/>
            <a:chOff x="11865191" y="3680449"/>
            <a:chExt cx="5817894" cy="43139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65191" y="3680449"/>
              <a:ext cx="5817894" cy="43139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8" y="987001"/>
            <a:ext cx="2357500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80072"/>
            <a:ext cx="5525520" cy="2920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0095" y="2516667"/>
            <a:ext cx="14347852" cy="6914868"/>
            <a:chOff x="1840095" y="2516667"/>
            <a:chExt cx="14347852" cy="69148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0095" y="2516667"/>
              <a:ext cx="14347852" cy="691486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2858" y="987001"/>
            <a:ext cx="2357500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80072"/>
            <a:ext cx="5477901" cy="2910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92896" y="4109145"/>
            <a:ext cx="5802679" cy="1508116"/>
            <a:chOff x="2392896" y="4109145"/>
            <a:chExt cx="5802679" cy="15081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2896" y="4109145"/>
              <a:ext cx="5802679" cy="15081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05780" y="6915904"/>
            <a:ext cx="4372474" cy="1058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15482" y="2884576"/>
            <a:ext cx="3751830" cy="3735942"/>
            <a:chOff x="11115482" y="2884576"/>
            <a:chExt cx="3751830" cy="37359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100000">
              <a:off x="11115482" y="2884576"/>
              <a:ext cx="3751830" cy="373594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8923" y="6915904"/>
            <a:ext cx="3817512" cy="10588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8" y="987001"/>
            <a:ext cx="2623272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80073"/>
            <a:ext cx="4946481" cy="29203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858" y="987001"/>
            <a:ext cx="2623272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15871" y="7592752"/>
            <a:ext cx="5244577" cy="1760044"/>
            <a:chOff x="11515871" y="7592752"/>
            <a:chExt cx="5244577" cy="1760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5871" y="7592752"/>
              <a:ext cx="5244577" cy="1760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15871" y="5848178"/>
            <a:ext cx="5244577" cy="1754098"/>
            <a:chOff x="11515871" y="5848178"/>
            <a:chExt cx="5244577" cy="17540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5871" y="5848178"/>
              <a:ext cx="5244577" cy="1754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5871" y="4167931"/>
            <a:ext cx="5244577" cy="1764530"/>
            <a:chOff x="11515871" y="4167931"/>
            <a:chExt cx="5244577" cy="17645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5871" y="4167931"/>
              <a:ext cx="5244577" cy="17645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5871" y="2443868"/>
            <a:ext cx="5244577" cy="1764530"/>
            <a:chOff x="11515871" y="2443868"/>
            <a:chExt cx="5244577" cy="17645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15871" y="2443868"/>
              <a:ext cx="5244577" cy="1764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64848" y="7603424"/>
            <a:ext cx="5205887" cy="1751513"/>
            <a:chOff x="6264848" y="7603424"/>
            <a:chExt cx="5205887" cy="17515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4848" y="7603424"/>
              <a:ext cx="5205887" cy="1751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64848" y="2442720"/>
            <a:ext cx="5205887" cy="1751513"/>
            <a:chOff x="6264848" y="2442720"/>
            <a:chExt cx="5205887" cy="17515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64848" y="2442720"/>
              <a:ext cx="5205887" cy="17515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7705" y="7590892"/>
            <a:ext cx="5248732" cy="1755488"/>
            <a:chOff x="1007705" y="7590892"/>
            <a:chExt cx="5248732" cy="17554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7705" y="7590892"/>
              <a:ext cx="5248732" cy="17554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7705" y="5843669"/>
            <a:ext cx="5248732" cy="1765929"/>
            <a:chOff x="1007705" y="5843669"/>
            <a:chExt cx="5248732" cy="17659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705" y="5843669"/>
              <a:ext cx="5248732" cy="17659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8571" y="4152980"/>
            <a:ext cx="5227866" cy="1765929"/>
            <a:chOff x="1028571" y="4152980"/>
            <a:chExt cx="5227866" cy="17659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8571" y="4152980"/>
              <a:ext cx="5227866" cy="17659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7705" y="2403251"/>
            <a:ext cx="5248732" cy="1765929"/>
            <a:chOff x="1007705" y="2403251"/>
            <a:chExt cx="5248732" cy="17659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7705" y="2403251"/>
              <a:ext cx="5248732" cy="17659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64848" y="5839776"/>
            <a:ext cx="5251022" cy="1751513"/>
            <a:chOff x="6264848" y="5839776"/>
            <a:chExt cx="5251022" cy="17515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4848" y="5839776"/>
              <a:ext cx="5251022" cy="17515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64848" y="4145319"/>
            <a:ext cx="5205887" cy="1733836"/>
            <a:chOff x="6264848" y="4145319"/>
            <a:chExt cx="5205887" cy="17338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64848" y="4145319"/>
              <a:ext cx="5205887" cy="1733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6" y="880073"/>
            <a:ext cx="4559155" cy="29583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8215" y="2661892"/>
            <a:ext cx="309455" cy="350295"/>
            <a:chOff x="1128215" y="2661892"/>
            <a:chExt cx="309455" cy="3502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215" y="2661892"/>
              <a:ext cx="309455" cy="35029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8495" y="2170742"/>
            <a:ext cx="4504135" cy="19618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3725" y="3268963"/>
            <a:ext cx="6971719" cy="15873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8571" y="6314125"/>
            <a:ext cx="309455" cy="350295"/>
            <a:chOff x="1028571" y="6314125"/>
            <a:chExt cx="309455" cy="350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571" y="6314125"/>
              <a:ext cx="309455" cy="3502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8847" y="5822978"/>
            <a:ext cx="5845440" cy="19618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8144" y="7023866"/>
            <a:ext cx="6743662" cy="2063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661892"/>
            <a:ext cx="8661219" cy="5972247"/>
            <a:chOff x="9142857" y="2661892"/>
            <a:chExt cx="8661219" cy="5972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661892"/>
              <a:ext cx="8661219" cy="5972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32682" y="5677804"/>
            <a:ext cx="6902363" cy="97237"/>
            <a:chOff x="5232682" y="5677804"/>
            <a:chExt cx="6902363" cy="972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5232682" y="5677804"/>
              <a:ext cx="6902363" cy="972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2858" y="987001"/>
            <a:ext cx="2623119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7657" y="-289008"/>
            <a:ext cx="12244245" cy="6850624"/>
            <a:chOff x="7837657" y="-289008"/>
            <a:chExt cx="12244245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7837657" y="-289008"/>
              <a:ext cx="12244245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69632" y="4458593"/>
            <a:ext cx="14784245" cy="6850624"/>
            <a:chOff x="5669632" y="4458593"/>
            <a:chExt cx="14784245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5669632" y="4458593"/>
              <a:ext cx="14784245" cy="6850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23810"/>
            <a:ext cx="18285714" cy="1561905"/>
            <a:chOff x="0" y="8723810"/>
            <a:chExt cx="18285714" cy="15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723810"/>
              <a:ext cx="18285714" cy="15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0277" y="6777259"/>
            <a:ext cx="1062733" cy="675148"/>
            <a:chOff x="5890277" y="6777259"/>
            <a:chExt cx="1062733" cy="675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5395634" y="6476409"/>
              <a:ext cx="2125465" cy="135029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5890277" y="6777259"/>
              <a:ext cx="1062733" cy="675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1639" y="6777259"/>
            <a:ext cx="1062733" cy="675148"/>
            <a:chOff x="1111639" y="6777259"/>
            <a:chExt cx="1062733" cy="675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616996" y="6476409"/>
              <a:ext cx="2125465" cy="135029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111639" y="6777259"/>
              <a:ext cx="1062733" cy="675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7802" y="3055280"/>
            <a:ext cx="1053448" cy="669249"/>
            <a:chOff x="5847802" y="3055280"/>
            <a:chExt cx="1053448" cy="6692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5357480" y="2757057"/>
              <a:ext cx="2106895" cy="133849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">
              <a:off x="5847802" y="3055280"/>
              <a:ext cx="1053448" cy="6692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0913" y="3055280"/>
            <a:ext cx="1053448" cy="669249"/>
            <a:chOff x="1110913" y="3055280"/>
            <a:chExt cx="1053448" cy="6692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620591" y="2757057"/>
              <a:ext cx="2106895" cy="133849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110913" y="3055280"/>
              <a:ext cx="1053448" cy="6692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81850" y="3055280"/>
            <a:ext cx="1053448" cy="669249"/>
            <a:chOff x="10581850" y="3055280"/>
            <a:chExt cx="1053448" cy="6692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0091528" y="2757057"/>
              <a:ext cx="2106895" cy="133849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0581850" y="3055280"/>
              <a:ext cx="1053448" cy="66924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96927" y="6367041"/>
            <a:ext cx="1462562" cy="139121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1116" y="6366972"/>
            <a:ext cx="1510181" cy="13912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33444" y="2647491"/>
            <a:ext cx="1314600" cy="13912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57669" y="2698337"/>
            <a:ext cx="1314600" cy="13912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5675" y="2672922"/>
            <a:ext cx="1319781" cy="13902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15542" y="9357039"/>
            <a:ext cx="2941064" cy="38220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5042" y="3785277"/>
            <a:ext cx="2546822" cy="300979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11190" y="3749653"/>
            <a:ext cx="2190727" cy="136780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95887" y="6750170"/>
            <a:ext cx="2126491" cy="6647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74745" y="3037761"/>
            <a:ext cx="965881" cy="7376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90673" y="3027713"/>
            <a:ext cx="961948" cy="8115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5735" y="205792"/>
            <a:ext cx="7868137" cy="424705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78395" y="3728290"/>
            <a:ext cx="1777479" cy="96217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50519" y="2987979"/>
            <a:ext cx="965881" cy="7374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8571" y="9256668"/>
            <a:ext cx="3140101" cy="393696"/>
            <a:chOff x="1028571" y="9256668"/>
            <a:chExt cx="3140101" cy="39369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28571" y="9256668"/>
              <a:ext cx="561087" cy="393696"/>
              <a:chOff x="1028571" y="9256668"/>
              <a:chExt cx="561087" cy="39369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28571" y="9256668"/>
                <a:ext cx="561087" cy="39369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20620" y="9253525"/>
              <a:ext cx="2398244" cy="45427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974525" y="6717096"/>
            <a:ext cx="1309948" cy="8997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70548"/>
            <a:ext cx="8673283" cy="29583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42940" y="1233951"/>
            <a:ext cx="4742857" cy="1641758"/>
            <a:chOff x="12542940" y="1233951"/>
            <a:chExt cx="4742857" cy="16417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2940" y="1233951"/>
              <a:ext cx="4742857" cy="16417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448" y="5242883"/>
            <a:ext cx="309455" cy="350295"/>
            <a:chOff x="685448" y="5242883"/>
            <a:chExt cx="309455" cy="3502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448" y="5242883"/>
              <a:ext cx="309455" cy="350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87436" y="3206976"/>
            <a:ext cx="6848823" cy="5851322"/>
            <a:chOff x="11187436" y="3206976"/>
            <a:chExt cx="6848823" cy="58513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7436" y="3206976"/>
              <a:ext cx="6848823" cy="58513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434" y="5195269"/>
            <a:ext cx="9840176" cy="11111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1995" y="6572817"/>
            <a:ext cx="309455" cy="350295"/>
            <a:chOff x="661995" y="6572817"/>
            <a:chExt cx="309455" cy="3502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995" y="6572817"/>
              <a:ext cx="309455" cy="3502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0973" y="6372820"/>
            <a:ext cx="9875595" cy="11111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1995" y="2978639"/>
            <a:ext cx="309455" cy="350295"/>
            <a:chOff x="661995" y="2978639"/>
            <a:chExt cx="309455" cy="3502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995" y="2978639"/>
              <a:ext cx="309455" cy="3502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0982" y="2921496"/>
            <a:ext cx="7988386" cy="11111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9204" y="4144216"/>
            <a:ext cx="4020878" cy="19047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44509" y="7944588"/>
            <a:ext cx="2254015" cy="20316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858" y="987001"/>
            <a:ext cx="2623119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349" y="4419780"/>
            <a:ext cx="6387742" cy="3085951"/>
            <a:chOff x="-118349" y="4419780"/>
            <a:chExt cx="6387742" cy="3085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3144366" y="3044657"/>
              <a:ext cx="12775485" cy="61719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118349" y="4419780"/>
              <a:ext cx="6387742" cy="30859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35079" y="4419780"/>
            <a:ext cx="6387742" cy="3085951"/>
            <a:chOff x="3935079" y="4419780"/>
            <a:chExt cx="6387742" cy="3085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9061" y="3044657"/>
              <a:ext cx="12775485" cy="61719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935079" y="4419780"/>
              <a:ext cx="6387742" cy="3085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43203" y="4419780"/>
            <a:ext cx="6387742" cy="3085951"/>
            <a:chOff x="7943203" y="4419780"/>
            <a:chExt cx="6387742" cy="30859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17185" y="3044657"/>
              <a:ext cx="12775485" cy="617190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943203" y="4419780"/>
              <a:ext cx="6387742" cy="3085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6608" y="4419780"/>
            <a:ext cx="6387742" cy="3085951"/>
            <a:chOff x="11996608" y="4419780"/>
            <a:chExt cx="6387742" cy="30859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970591" y="3044657"/>
              <a:ext cx="12775485" cy="617190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996608" y="4419780"/>
              <a:ext cx="6387742" cy="3085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40272" y="2842442"/>
            <a:ext cx="2300415" cy="2300415"/>
            <a:chOff x="14040272" y="2842442"/>
            <a:chExt cx="2300415" cy="23004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40272" y="2842442"/>
              <a:ext cx="2300415" cy="23004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4286" y="3136256"/>
            <a:ext cx="2205804" cy="2205804"/>
            <a:chOff x="5914286" y="3136256"/>
            <a:chExt cx="2205804" cy="22058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286" y="3136256"/>
              <a:ext cx="2205804" cy="220580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07231" y="6288812"/>
            <a:ext cx="2358895" cy="14784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40088" y="6288812"/>
            <a:ext cx="2125590" cy="21050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20583" y="6288812"/>
            <a:ext cx="2350819" cy="21050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65679" y="6288812"/>
            <a:ext cx="2457762" cy="21050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47983" y="5284384"/>
            <a:ext cx="2570377" cy="7297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17541" y="5268651"/>
            <a:ext cx="2137682" cy="91183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04094" y="5322480"/>
            <a:ext cx="2491177" cy="7297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24006" y="5461689"/>
            <a:ext cx="2283520" cy="7297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47103" y="3250474"/>
            <a:ext cx="2184982" cy="2081121"/>
            <a:chOff x="2047103" y="3250474"/>
            <a:chExt cx="2184982" cy="20811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47103" y="3250474"/>
              <a:ext cx="2184982" cy="20811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79662" y="3321464"/>
            <a:ext cx="2114825" cy="1821393"/>
            <a:chOff x="10079662" y="3321464"/>
            <a:chExt cx="2114825" cy="18213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79662" y="3321464"/>
              <a:ext cx="2114825" cy="182139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0015" y="870549"/>
            <a:ext cx="6009539" cy="29298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2858" y="987001"/>
            <a:ext cx="2866805" cy="5473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70549"/>
            <a:ext cx="4321815" cy="2920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60105" y="9549620"/>
            <a:ext cx="2819150" cy="3333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41038" y="4490077"/>
            <a:ext cx="5509851" cy="3085951"/>
            <a:chOff x="-741038" y="4490077"/>
            <a:chExt cx="5509851" cy="30859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3328110" y="3114955"/>
              <a:ext cx="11019702" cy="617190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741038" y="4490077"/>
              <a:ext cx="5509851" cy="30859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043" y="6798055"/>
            <a:ext cx="2350829" cy="11661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371" y="5970933"/>
            <a:ext cx="2283520" cy="729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5468" y="3759718"/>
            <a:ext cx="2184982" cy="2081121"/>
            <a:chOff x="985468" y="3759718"/>
            <a:chExt cx="2184982" cy="20811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468" y="3759718"/>
              <a:ext cx="2184982" cy="20811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672701" y="-3595494"/>
            <a:ext cx="27172554" cy="17174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66753" y="4554839"/>
            <a:ext cx="5509851" cy="3085951"/>
            <a:chOff x="-666753" y="4554839"/>
            <a:chExt cx="5509851" cy="30859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3253825" y="3179717"/>
              <a:ext cx="11019702" cy="617190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666753" y="4554839"/>
              <a:ext cx="5509851" cy="30859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950" y="6199155"/>
            <a:ext cx="2457772" cy="21050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371" y="5549173"/>
            <a:ext cx="2283520" cy="7297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9253" y="3600033"/>
            <a:ext cx="2060252" cy="1962320"/>
            <a:chOff x="1099253" y="3600033"/>
            <a:chExt cx="2060252" cy="19623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253" y="3600033"/>
              <a:ext cx="2060252" cy="196232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858" y="987001"/>
            <a:ext cx="2889034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6" y="870549"/>
            <a:ext cx="5515821" cy="29298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744792" y="-569783"/>
            <a:ext cx="27166726" cy="132746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34639" y="4511213"/>
            <a:ext cx="5509851" cy="3085951"/>
            <a:chOff x="-734639" y="4511213"/>
            <a:chExt cx="5509851" cy="30859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3321711" y="3136091"/>
              <a:ext cx="11019702" cy="6171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734639" y="4511213"/>
              <a:ext cx="5509851" cy="30859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5622" y="3628540"/>
            <a:ext cx="2205804" cy="2205804"/>
            <a:chOff x="805622" y="3628540"/>
            <a:chExt cx="2205804" cy="22058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622" y="3628540"/>
              <a:ext cx="2205804" cy="22058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919" y="6219193"/>
            <a:ext cx="2350829" cy="21050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5431" y="5567145"/>
            <a:ext cx="2491177" cy="7297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858" y="987001"/>
            <a:ext cx="2889034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6" y="870549"/>
            <a:ext cx="4453021" cy="29202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53426" y="2705977"/>
            <a:ext cx="27952618" cy="7002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35878" y="4514379"/>
            <a:ext cx="5509851" cy="3085951"/>
            <a:chOff x="-735878" y="4514379"/>
            <a:chExt cx="5509851" cy="30859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3322950" y="3139257"/>
              <a:ext cx="11019702" cy="6171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735878" y="4514379"/>
              <a:ext cx="5509851" cy="30859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7528" y="6248469"/>
            <a:ext cx="2125600" cy="21050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277" y="5535530"/>
            <a:ext cx="2137682" cy="911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111" y="3674057"/>
            <a:ext cx="2114825" cy="1821393"/>
            <a:chOff x="952111" y="3674057"/>
            <a:chExt cx="2114825" cy="18213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111" y="3674057"/>
              <a:ext cx="2114825" cy="18213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858" y="987001"/>
            <a:ext cx="2889034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6" y="870549"/>
            <a:ext cx="4984516" cy="29298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30609" y="2394544"/>
            <a:ext cx="26618116" cy="73926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26796" y="4507430"/>
            <a:ext cx="5509851" cy="3085951"/>
            <a:chOff x="-726796" y="4507430"/>
            <a:chExt cx="5509851" cy="30859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3313868" y="3132308"/>
              <a:ext cx="11019702" cy="6171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726796" y="4507430"/>
              <a:ext cx="5509851" cy="30859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8398" y="3378562"/>
            <a:ext cx="2300415" cy="2300415"/>
            <a:chOff x="868398" y="3378562"/>
            <a:chExt cx="2300415" cy="2300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398" y="3378562"/>
              <a:ext cx="2300415" cy="23004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5383" y="6824936"/>
            <a:ext cx="2358905" cy="14785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109" y="5820505"/>
            <a:ext cx="2570168" cy="7282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858" y="987001"/>
            <a:ext cx="2889034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70548"/>
            <a:ext cx="6672075" cy="2920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14215" y="3148619"/>
            <a:ext cx="1666667" cy="1826302"/>
            <a:chOff x="3914215" y="3148619"/>
            <a:chExt cx="1666667" cy="18263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4215" y="3148619"/>
              <a:ext cx="1666667" cy="1826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0882" y="5627982"/>
            <a:ext cx="3333333" cy="3294133"/>
            <a:chOff x="3080882" y="5627982"/>
            <a:chExt cx="3333333" cy="32941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0882" y="5627982"/>
              <a:ext cx="3333333" cy="32941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8162" y="4968891"/>
            <a:ext cx="2106070" cy="1442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93127" y="4582207"/>
            <a:ext cx="3302041" cy="2091550"/>
            <a:chOff x="7693127" y="4582207"/>
            <a:chExt cx="3302041" cy="20915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3127" y="4582207"/>
              <a:ext cx="3302041" cy="20915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79414" y="3661348"/>
            <a:ext cx="1072669" cy="1175411"/>
            <a:chOff x="12179414" y="3661348"/>
            <a:chExt cx="1072669" cy="11754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9414" y="3661348"/>
              <a:ext cx="1072669" cy="1175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97780" y="6547763"/>
            <a:ext cx="1344110" cy="1328303"/>
            <a:chOff x="12097780" y="6547763"/>
            <a:chExt cx="1344110" cy="1328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97780" y="6547763"/>
              <a:ext cx="1344110" cy="132830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858" y="987001"/>
            <a:ext cx="2889034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5" y="840072"/>
            <a:ext cx="4982616" cy="31389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02816" y="2262916"/>
            <a:ext cx="5080082" cy="5315978"/>
            <a:chOff x="6602816" y="2262916"/>
            <a:chExt cx="5080082" cy="53159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2816" y="2262916"/>
              <a:ext cx="5080082" cy="531597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9113" y="7989642"/>
            <a:ext cx="4593560" cy="1049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8571" y="3137221"/>
            <a:ext cx="5098339" cy="4277054"/>
            <a:chOff x="1028571" y="3137221"/>
            <a:chExt cx="5098339" cy="4277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571" y="3137221"/>
              <a:ext cx="5098339" cy="42770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7046" y="7948376"/>
            <a:ext cx="4870351" cy="1294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61107" y="6040728"/>
            <a:ext cx="6466497" cy="91097"/>
            <a:chOff x="9961107" y="6040728"/>
            <a:chExt cx="6466497" cy="91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961107" y="6040728"/>
              <a:ext cx="6466497" cy="91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1733" y="3118810"/>
            <a:ext cx="3291905" cy="2334552"/>
            <a:chOff x="13621733" y="3118810"/>
            <a:chExt cx="3291905" cy="23345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6763" y="3614677"/>
              <a:ext cx="3000140" cy="19301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1430" y="3073096"/>
              <a:ext cx="2045900" cy="6057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76020" y="3077537"/>
              <a:ext cx="440995" cy="6057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21714" y="6411619"/>
            <a:ext cx="3291924" cy="1788534"/>
            <a:chOff x="13621714" y="6411619"/>
            <a:chExt cx="3291924" cy="17885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76763" y="6907486"/>
              <a:ext cx="2974473" cy="132060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2096" y="6365906"/>
              <a:ext cx="2151862" cy="64506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76001" y="6370344"/>
              <a:ext cx="438195" cy="5281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2858" y="987001"/>
            <a:ext cx="2889034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5" y="840072"/>
            <a:ext cx="4982616" cy="31389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61107" y="6040728"/>
            <a:ext cx="6466497" cy="91097"/>
            <a:chOff x="9961107" y="6040728"/>
            <a:chExt cx="6466497" cy="910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961107" y="6040728"/>
              <a:ext cx="6466497" cy="91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89619" y="4920264"/>
            <a:ext cx="3291883" cy="1496477"/>
            <a:chOff x="13689619" y="4920264"/>
            <a:chExt cx="3291883" cy="14964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44627" y="5416131"/>
              <a:ext cx="2933054" cy="101584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9390" y="4874550"/>
              <a:ext cx="1104643" cy="4963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3906" y="4878988"/>
              <a:ext cx="438195" cy="496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03389" y="2703536"/>
            <a:ext cx="3291883" cy="1725041"/>
            <a:chOff x="13703389" y="2703536"/>
            <a:chExt cx="3291883" cy="17250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8397" y="3199401"/>
              <a:ext cx="2989254" cy="132060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43128" y="2657822"/>
              <a:ext cx="720596" cy="6057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57676" y="2662265"/>
              <a:ext cx="440995" cy="6155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48311" y="6981286"/>
            <a:ext cx="3291924" cy="2029797"/>
            <a:chOff x="13648311" y="6981286"/>
            <a:chExt cx="3291924" cy="20297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03334" y="7477153"/>
              <a:ext cx="3000140" cy="162535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88122" y="6935573"/>
              <a:ext cx="1480034" cy="6155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02598" y="6940011"/>
              <a:ext cx="354338" cy="6155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001" y="2463686"/>
            <a:ext cx="3470441" cy="6935433"/>
            <a:chOff x="740001" y="2463686"/>
            <a:chExt cx="3470441" cy="69354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001" y="2463686"/>
              <a:ext cx="3470441" cy="693543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01362" y="9365488"/>
            <a:ext cx="10461335" cy="10158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61274" y="2463686"/>
            <a:ext cx="3641652" cy="6921664"/>
            <a:chOff x="4661274" y="2463686"/>
            <a:chExt cx="3641652" cy="69216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61274" y="2463686"/>
              <a:ext cx="3641652" cy="6921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7487" y="2418618"/>
            <a:ext cx="3719793" cy="6980501"/>
            <a:chOff x="8857487" y="2418618"/>
            <a:chExt cx="3719793" cy="69805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57487" y="2418618"/>
              <a:ext cx="3719793" cy="698050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2858" y="987001"/>
            <a:ext cx="2889034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6" y="870549"/>
            <a:ext cx="4283718" cy="29202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74654" y="5472330"/>
            <a:ext cx="6466497" cy="91097"/>
            <a:chOff x="7074654" y="5472330"/>
            <a:chExt cx="6466497" cy="910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074654" y="5472330"/>
              <a:ext cx="6466497" cy="910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38" y="7419262"/>
            <a:ext cx="5265004" cy="8190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5400" y="7337471"/>
            <a:ext cx="440891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4889" y="4821562"/>
            <a:ext cx="2783328" cy="6299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20857" y="4837430"/>
            <a:ext cx="438195" cy="5032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94859" y="2215297"/>
            <a:ext cx="1847318" cy="7456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20857" y="2231169"/>
            <a:ext cx="440891" cy="6057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79049" y="7250127"/>
            <a:ext cx="4027406" cy="14105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7239" y="1153372"/>
            <a:ext cx="2980645" cy="3822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3429" y="798450"/>
            <a:ext cx="2540816" cy="4033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070" y="4938003"/>
            <a:ext cx="5372405" cy="3607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1917" y="1621266"/>
            <a:ext cx="7728601" cy="69823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6" y="870549"/>
            <a:ext cx="4283718" cy="29202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  <p:pic>
        <p:nvPicPr>
          <p:cNvPr id="15" name="Object 3">
            <a:extLst>
              <a:ext uri="{FF2B5EF4-FFF2-40B4-BE49-F238E27FC236}">
                <a16:creationId xmlns:a16="http://schemas.microsoft.com/office/drawing/2014/main" id="{3F5125BA-065E-E3D4-9514-BF620DAE601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116" y="2386773"/>
            <a:ext cx="14062754" cy="4898964"/>
          </a:xfrm>
          <a:prstGeom prst="rect">
            <a:avLst/>
          </a:prstGeom>
        </p:spPr>
      </p:pic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7375DBEC-03FE-16CD-24BB-F67D01B2A16F}"/>
              </a:ext>
            </a:extLst>
          </p:cNvPr>
          <p:cNvGrpSpPr/>
          <p:nvPr/>
        </p:nvGrpSpPr>
        <p:grpSpPr>
          <a:xfrm>
            <a:off x="1057143" y="2627352"/>
            <a:ext cx="309455" cy="350295"/>
            <a:chOff x="1057143" y="2627352"/>
            <a:chExt cx="309455" cy="350295"/>
          </a:xfrm>
        </p:grpSpPr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id="{4CC5A327-A134-749F-0BE7-01791AF9A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143" y="2627352"/>
              <a:ext cx="309455" cy="350295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23082BB7-55C6-EC80-961F-98A30D430757}"/>
              </a:ext>
            </a:extLst>
          </p:cNvPr>
          <p:cNvGrpSpPr/>
          <p:nvPr/>
        </p:nvGrpSpPr>
        <p:grpSpPr>
          <a:xfrm>
            <a:off x="1918979" y="3921314"/>
            <a:ext cx="309455" cy="350295"/>
            <a:chOff x="1918979" y="3921314"/>
            <a:chExt cx="309455" cy="350295"/>
          </a:xfrm>
        </p:grpSpPr>
        <p:pic>
          <p:nvPicPr>
            <p:cNvPr id="20" name="Object 9">
              <a:extLst>
                <a:ext uri="{FF2B5EF4-FFF2-40B4-BE49-F238E27FC236}">
                  <a16:creationId xmlns:a16="http://schemas.microsoft.com/office/drawing/2014/main" id="{B9B5E60A-BD31-173D-977D-631A2209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8979" y="3921314"/>
              <a:ext cx="309455" cy="350295"/>
            </a:xfrm>
            <a:prstGeom prst="rect">
              <a:avLst/>
            </a:prstGeom>
          </p:spPr>
        </p:pic>
      </p:grp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1A551772-6922-2C2D-E030-0FD671625869}"/>
              </a:ext>
            </a:extLst>
          </p:cNvPr>
          <p:cNvGrpSpPr/>
          <p:nvPr/>
        </p:nvGrpSpPr>
        <p:grpSpPr>
          <a:xfrm>
            <a:off x="1928502" y="5316858"/>
            <a:ext cx="309455" cy="350295"/>
            <a:chOff x="1928502" y="5316858"/>
            <a:chExt cx="309455" cy="350295"/>
          </a:xfrm>
        </p:grpSpPr>
        <p:pic>
          <p:nvPicPr>
            <p:cNvPr id="22" name="Object 12">
              <a:extLst>
                <a:ext uri="{FF2B5EF4-FFF2-40B4-BE49-F238E27FC236}">
                  <a16:creationId xmlns:a16="http://schemas.microsoft.com/office/drawing/2014/main" id="{753BE1A2-0A8E-7F8C-C032-0F9FD3427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8502" y="5316858"/>
              <a:ext cx="309455" cy="350295"/>
            </a:xfrm>
            <a:prstGeom prst="rect">
              <a:avLst/>
            </a:prstGeom>
          </p:spPr>
        </p:pic>
      </p:grpSp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2166A4B2-CE43-3CB1-D34B-193FEC9519A2}"/>
              </a:ext>
            </a:extLst>
          </p:cNvPr>
          <p:cNvGrpSpPr/>
          <p:nvPr/>
        </p:nvGrpSpPr>
        <p:grpSpPr>
          <a:xfrm>
            <a:off x="1899931" y="6593049"/>
            <a:ext cx="309455" cy="350295"/>
            <a:chOff x="1899931" y="6593049"/>
            <a:chExt cx="309455" cy="350295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D2EC860B-078B-76BB-77A8-9DEC1F54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9931" y="6593049"/>
              <a:ext cx="309455" cy="350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70549"/>
            <a:ext cx="8140005" cy="30155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116" y="2384649"/>
            <a:ext cx="16705821" cy="1532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41074" y="4124328"/>
            <a:ext cx="10603566" cy="5067450"/>
            <a:chOff x="3841074" y="4124328"/>
            <a:chExt cx="10603566" cy="506745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1074" y="4124328"/>
              <a:ext cx="10603566" cy="506745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70549"/>
            <a:ext cx="6710167" cy="29203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5001" y="2342857"/>
            <a:ext cx="14937307" cy="5131335"/>
            <a:chOff x="1345001" y="2342857"/>
            <a:chExt cx="14937307" cy="51313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5001" y="2342857"/>
              <a:ext cx="14937307" cy="51313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7826" y="7600449"/>
            <a:ext cx="4311053" cy="1242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1668" y="7600449"/>
            <a:ext cx="4636205" cy="1598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8188" y="7568055"/>
            <a:ext cx="4979119" cy="19365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5" y="840073"/>
            <a:ext cx="10424995" cy="3138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9021" y="2233366"/>
            <a:ext cx="10358656" cy="24629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7662" y="4856568"/>
            <a:ext cx="8957324" cy="4214138"/>
            <a:chOff x="4337662" y="4856568"/>
            <a:chExt cx="8957324" cy="42141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7662" y="4856568"/>
              <a:ext cx="8957324" cy="42141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1019" y="2272440"/>
            <a:ext cx="309455" cy="350295"/>
            <a:chOff x="1291019" y="2272440"/>
            <a:chExt cx="309455" cy="350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019" y="2272440"/>
              <a:ext cx="309455" cy="350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1019" y="2969072"/>
            <a:ext cx="309455" cy="350295"/>
            <a:chOff x="1291019" y="2969072"/>
            <a:chExt cx="309455" cy="350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019" y="2969072"/>
              <a:ext cx="309455" cy="350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019" y="3567906"/>
            <a:ext cx="309455" cy="350295"/>
            <a:chOff x="1291019" y="3567906"/>
            <a:chExt cx="309455" cy="350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019" y="3567906"/>
              <a:ext cx="309455" cy="350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019" y="4227362"/>
            <a:ext cx="309455" cy="350295"/>
            <a:chOff x="1291019" y="4227362"/>
            <a:chExt cx="309455" cy="3502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019" y="4227362"/>
              <a:ext cx="309455" cy="350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564" y="875754"/>
            <a:ext cx="12824677" cy="30857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1977" y="2170846"/>
            <a:ext cx="13447638" cy="2012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1601" y="4119661"/>
            <a:ext cx="12202512" cy="4797113"/>
            <a:chOff x="3041601" y="4119661"/>
            <a:chExt cx="12202512" cy="479711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1601" y="4119661"/>
              <a:ext cx="12202512" cy="479711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7686" y="2936259"/>
            <a:ext cx="309455" cy="350295"/>
            <a:chOff x="1157686" y="2936259"/>
            <a:chExt cx="309455" cy="350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686" y="2936259"/>
              <a:ext cx="309455" cy="350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7686" y="2281110"/>
            <a:ext cx="308981" cy="350295"/>
            <a:chOff x="1157686" y="2281110"/>
            <a:chExt cx="308981" cy="350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686" y="2281110"/>
              <a:ext cx="308981" cy="350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926" y="3636032"/>
            <a:ext cx="309455" cy="350295"/>
            <a:chOff x="1242926" y="3636032"/>
            <a:chExt cx="309455" cy="350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926" y="3636032"/>
              <a:ext cx="309455" cy="350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564" y="905767"/>
            <a:ext cx="4216048" cy="28768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9286" y="3345093"/>
            <a:ext cx="5386249" cy="5803293"/>
            <a:chOff x="9029286" y="3345093"/>
            <a:chExt cx="5386249" cy="58032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9286" y="3345093"/>
              <a:ext cx="5386249" cy="580329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2456" y="2377541"/>
            <a:ext cx="10421171" cy="9701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564" y="905767"/>
            <a:ext cx="4216048" cy="287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0735" y="3345093"/>
            <a:ext cx="5737858" cy="5800867"/>
            <a:chOff x="2880735" y="3345093"/>
            <a:chExt cx="5737858" cy="58008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0735" y="3345093"/>
              <a:ext cx="5737858" cy="58008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686" y="2616691"/>
            <a:ext cx="309455" cy="350295"/>
            <a:chOff x="1157686" y="2616691"/>
            <a:chExt cx="309455" cy="3502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686" y="2616691"/>
              <a:ext cx="309455" cy="350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564" y="905767"/>
            <a:ext cx="4216048" cy="28768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9598" y="2418465"/>
            <a:ext cx="9240867" cy="7916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99507" y="3919747"/>
            <a:ext cx="12686701" cy="4785208"/>
            <a:chOff x="2799507" y="3919747"/>
            <a:chExt cx="12686701" cy="478520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9507" y="3919747"/>
              <a:ext cx="12686701" cy="478520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7686" y="2616691"/>
            <a:ext cx="309455" cy="350295"/>
            <a:chOff x="1157686" y="2616691"/>
            <a:chExt cx="309455" cy="350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686" y="2616691"/>
              <a:ext cx="309455" cy="350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564" y="905764"/>
            <a:ext cx="9137344" cy="2886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6680" y="2266232"/>
            <a:ext cx="15772420" cy="24836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67810" y="4800000"/>
            <a:ext cx="12629860" cy="4125364"/>
            <a:chOff x="2467810" y="4800000"/>
            <a:chExt cx="12629860" cy="41253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7810" y="4800000"/>
              <a:ext cx="12629860" cy="41253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7705" y="2446010"/>
            <a:ext cx="309455" cy="350295"/>
            <a:chOff x="1587705" y="2446010"/>
            <a:chExt cx="309455" cy="350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705" y="2446010"/>
              <a:ext cx="309455" cy="350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7705" y="2991246"/>
            <a:ext cx="309455" cy="350295"/>
            <a:chOff x="1587705" y="2991246"/>
            <a:chExt cx="309455" cy="350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705" y="2991246"/>
              <a:ext cx="309455" cy="350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7670" y="4115348"/>
            <a:ext cx="309455" cy="350295"/>
            <a:chOff x="1637670" y="4115348"/>
            <a:chExt cx="309455" cy="350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7670" y="4115348"/>
              <a:ext cx="309455" cy="350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564" y="905767"/>
            <a:ext cx="4216048" cy="28768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303" y="2396589"/>
            <a:ext cx="12717029" cy="15972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90283" y="4414381"/>
            <a:ext cx="7666844" cy="4954763"/>
            <a:chOff x="4890283" y="4414381"/>
            <a:chExt cx="7666844" cy="49547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0283" y="4414381"/>
              <a:ext cx="7666844" cy="495476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9049" y="3816544"/>
            <a:ext cx="6027681" cy="6539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2858" y="967954"/>
            <a:ext cx="2623272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7686" y="2616691"/>
            <a:ext cx="309455" cy="350295"/>
            <a:chOff x="1157686" y="2616691"/>
            <a:chExt cx="309455" cy="3502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686" y="2616691"/>
              <a:ext cx="309455" cy="350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7686" y="3245263"/>
            <a:ext cx="309455" cy="350295"/>
            <a:chOff x="1157686" y="3245263"/>
            <a:chExt cx="309455" cy="3502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686" y="3245263"/>
              <a:ext cx="309455" cy="350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6" y="870549"/>
            <a:ext cx="3752299" cy="2920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66476" y="5343858"/>
            <a:ext cx="5291979" cy="124438"/>
            <a:chOff x="6066476" y="5343858"/>
            <a:chExt cx="5291979" cy="1244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066476" y="5343858"/>
              <a:ext cx="5291979" cy="124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0187" y="5686350"/>
            <a:ext cx="4474288" cy="629646"/>
            <a:chOff x="9370187" y="5686350"/>
            <a:chExt cx="4474288" cy="6296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4314" y="5623905"/>
              <a:ext cx="2987451" cy="67642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7743" y="5629974"/>
              <a:ext cx="602241" cy="828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0187" y="7085642"/>
            <a:ext cx="4513312" cy="629646"/>
            <a:chOff x="9370187" y="7085642"/>
            <a:chExt cx="4513312" cy="629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4314" y="7023198"/>
              <a:ext cx="1718155" cy="82827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7743" y="7029274"/>
              <a:ext cx="586565" cy="6737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70187" y="4227565"/>
            <a:ext cx="4496717" cy="588875"/>
            <a:chOff x="9370187" y="4227565"/>
            <a:chExt cx="4496717" cy="5888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4314" y="4165121"/>
              <a:ext cx="1679622" cy="82564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7743" y="4171183"/>
              <a:ext cx="586565" cy="6737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70187" y="2760087"/>
            <a:ext cx="4496674" cy="629646"/>
            <a:chOff x="9370187" y="2760087"/>
            <a:chExt cx="4496674" cy="629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4272" y="2697643"/>
              <a:ext cx="1230451" cy="67379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7743" y="2703711"/>
              <a:ext cx="586565" cy="67379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858" y="967954"/>
            <a:ext cx="2357319" cy="6095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34111" y="267265"/>
            <a:ext cx="4196651" cy="2392636"/>
            <a:chOff x="-734111" y="267265"/>
            <a:chExt cx="4196651" cy="2392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-734111" y="267265"/>
              <a:ext cx="4196651" cy="2392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436" y="189462"/>
            <a:ext cx="4334249" cy="2427522"/>
            <a:chOff x="512436" y="189462"/>
            <a:chExt cx="4334249" cy="24275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500000">
              <a:off x="512436" y="189462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19048" y="0"/>
            <a:ext cx="7126069" cy="10285714"/>
            <a:chOff x="11219048" y="0"/>
            <a:chExt cx="7126069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9048" y="0"/>
              <a:ext cx="7126069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0477" y="6240945"/>
            <a:ext cx="6471358" cy="18285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7621" y="4760973"/>
            <a:ext cx="7627194" cy="8392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336" y="3761945"/>
            <a:ext cx="6669477" cy="13076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8573" y="1491068"/>
            <a:ext cx="714386" cy="6095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729" y="1403186"/>
            <a:ext cx="5733685" cy="29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6" y="870549"/>
            <a:ext cx="6140527" cy="2920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25714" y="3341884"/>
            <a:ext cx="309455" cy="350295"/>
            <a:chOff x="2125714" y="3341884"/>
            <a:chExt cx="309455" cy="3502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5714" y="3341884"/>
              <a:ext cx="309455" cy="3502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6000" y="2850742"/>
            <a:ext cx="6018383" cy="1961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80442" y="5927355"/>
            <a:ext cx="309455" cy="350295"/>
            <a:chOff x="2280442" y="5927355"/>
            <a:chExt cx="309455" cy="3502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0442" y="5927355"/>
              <a:ext cx="309455" cy="3502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0723" y="5436209"/>
            <a:ext cx="4671059" cy="19618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7620" y="4007801"/>
            <a:ext cx="9061110" cy="11587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47620" y="6788563"/>
            <a:ext cx="12675795" cy="15348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8" y="967954"/>
            <a:ext cx="2357319" cy="6095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232" y="7281259"/>
            <a:ext cx="6789925" cy="15861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2743" y="2315944"/>
            <a:ext cx="6171429" cy="4848980"/>
            <a:chOff x="1192743" y="2315944"/>
            <a:chExt cx="6171429" cy="48489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743" y="2315944"/>
              <a:ext cx="6171429" cy="4848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6344" y="2315944"/>
            <a:ext cx="7645386" cy="4848980"/>
            <a:chOff x="9866344" y="2315944"/>
            <a:chExt cx="7645386" cy="48489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6344" y="2315944"/>
              <a:ext cx="7645386" cy="48489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14313" y="7671819"/>
            <a:ext cx="8007530" cy="9269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1977" y="5291448"/>
            <a:ext cx="6354720" cy="75817"/>
            <a:chOff x="5431977" y="5291448"/>
            <a:chExt cx="6354720" cy="758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431977" y="5291448"/>
              <a:ext cx="6354720" cy="758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0013" y="880070"/>
            <a:ext cx="4316672" cy="28204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8" y="967954"/>
            <a:ext cx="2357319" cy="6095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3" y="880070"/>
            <a:ext cx="5087443" cy="28345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67055" y="3666143"/>
            <a:ext cx="7225195" cy="1158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09928" y="5415097"/>
            <a:ext cx="8259214" cy="15209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3542" y="2705126"/>
            <a:ext cx="6171429" cy="5209052"/>
            <a:chOff x="1653542" y="2705126"/>
            <a:chExt cx="6171429" cy="52090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3542" y="2705126"/>
              <a:ext cx="6171429" cy="52090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2858" y="967954"/>
            <a:ext cx="2357319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1977" y="5291448"/>
            <a:ext cx="6354720" cy="75817"/>
            <a:chOff x="5431977" y="5291448"/>
            <a:chExt cx="6354720" cy="758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431977" y="5291448"/>
              <a:ext cx="6354720" cy="75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5239" y="4253982"/>
            <a:ext cx="8764710" cy="1158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31977" y="5877477"/>
            <a:ext cx="6354720" cy="75817"/>
            <a:chOff x="5631977" y="5877477"/>
            <a:chExt cx="6354720" cy="7581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1977" y="5877477"/>
              <a:ext cx="6354720" cy="7581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013" y="880070"/>
            <a:ext cx="7225663" cy="30475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78258" y="3015181"/>
            <a:ext cx="4149108" cy="6077565"/>
            <a:chOff x="3278258" y="3015181"/>
            <a:chExt cx="4149108" cy="6077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8258" y="3015181"/>
              <a:ext cx="4149108" cy="6077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5239" y="6458115"/>
            <a:ext cx="7615481" cy="10456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8" y="967954"/>
            <a:ext cx="2357319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3" y="880070"/>
            <a:ext cx="4746577" cy="28346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2678" y="4119345"/>
            <a:ext cx="7954967" cy="1158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0952" y="2693963"/>
            <a:ext cx="7683426" cy="6278851"/>
            <a:chOff x="980952" y="2693963"/>
            <a:chExt cx="7683426" cy="62788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952" y="2693963"/>
              <a:ext cx="7683426" cy="62788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14011" y="5988278"/>
            <a:ext cx="8014948" cy="16314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2858" y="967954"/>
            <a:ext cx="2357319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3882" y="5772716"/>
            <a:ext cx="6354720" cy="75817"/>
            <a:chOff x="5793882" y="5772716"/>
            <a:chExt cx="6354720" cy="758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793882" y="5772716"/>
              <a:ext cx="6354720" cy="75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3" y="880070"/>
            <a:ext cx="3220891" cy="2920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239" y="2747598"/>
            <a:ext cx="309455" cy="350295"/>
            <a:chOff x="809239" y="2747598"/>
            <a:chExt cx="309455" cy="3502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239" y="2747598"/>
              <a:ext cx="309455" cy="3502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9523" y="2275504"/>
            <a:ext cx="6644592" cy="18323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524" y="6247749"/>
            <a:ext cx="252322" cy="285623"/>
            <a:chOff x="1009524" y="6247749"/>
            <a:chExt cx="252322" cy="2856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524" y="6247749"/>
              <a:ext cx="252322" cy="2856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238" y="5018158"/>
            <a:ext cx="6786221" cy="19618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7615" y="6006488"/>
            <a:ext cx="6110644" cy="13079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10" y="5503220"/>
            <a:ext cx="309455" cy="350295"/>
            <a:chOff x="797810" y="5503220"/>
            <a:chExt cx="309455" cy="350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810" y="5503220"/>
              <a:ext cx="309455" cy="350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596" y="6770568"/>
            <a:ext cx="252322" cy="285623"/>
            <a:chOff x="1009596" y="6770568"/>
            <a:chExt cx="252322" cy="2856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596" y="6770568"/>
              <a:ext cx="252322" cy="2856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798" y="9251482"/>
            <a:ext cx="10511739" cy="16507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0206" y="6475002"/>
            <a:ext cx="9125920" cy="15989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9524" y="7598676"/>
            <a:ext cx="252322" cy="285623"/>
            <a:chOff x="1009524" y="7598676"/>
            <a:chExt cx="252322" cy="2856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524" y="7598676"/>
              <a:ext cx="252322" cy="28562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0130" y="7303107"/>
            <a:ext cx="9099691" cy="16118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79515" y="4152954"/>
            <a:ext cx="6171429" cy="989903"/>
            <a:chOff x="10779515" y="4152954"/>
            <a:chExt cx="6171429" cy="9899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79515" y="4152954"/>
              <a:ext cx="6171429" cy="9899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44205" y="5855049"/>
            <a:ext cx="6171429" cy="4027364"/>
            <a:chOff x="10844205" y="5855049"/>
            <a:chExt cx="6171429" cy="40273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44205" y="5855049"/>
              <a:ext cx="6171429" cy="40273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79515" y="552281"/>
            <a:ext cx="6171429" cy="2933766"/>
            <a:chOff x="10779515" y="552281"/>
            <a:chExt cx="6171429" cy="29337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79515" y="552281"/>
              <a:ext cx="6171429" cy="293376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6663" y="3257482"/>
            <a:ext cx="9916310" cy="1217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8571" y="3507611"/>
            <a:ext cx="244348" cy="276596"/>
            <a:chOff x="1028571" y="3507611"/>
            <a:chExt cx="244348" cy="2765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571" y="3507611"/>
              <a:ext cx="244348" cy="27659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6663" y="3655091"/>
            <a:ext cx="9155206" cy="12179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8571" y="3905224"/>
            <a:ext cx="244348" cy="276596"/>
            <a:chOff x="1028571" y="3905224"/>
            <a:chExt cx="244348" cy="2765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571" y="3905224"/>
              <a:ext cx="244348" cy="27659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6663" y="4063796"/>
            <a:ext cx="9720358" cy="12278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8571" y="4313926"/>
            <a:ext cx="244348" cy="276596"/>
            <a:chOff x="1028571" y="4313926"/>
            <a:chExt cx="244348" cy="2765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571" y="4313926"/>
              <a:ext cx="244348" cy="27659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2858" y="967954"/>
            <a:ext cx="2357319" cy="6095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27715" y="9825436"/>
            <a:ext cx="3642140" cy="2701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3" y="880070"/>
            <a:ext cx="4463129" cy="2920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78199" y="4933141"/>
            <a:ext cx="5244407" cy="2447688"/>
            <a:chOff x="10378199" y="4933141"/>
            <a:chExt cx="5244407" cy="24476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378199" y="4933141"/>
              <a:ext cx="5244407" cy="24476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3810" y="3448529"/>
            <a:ext cx="10522000" cy="59095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6561" y="2560033"/>
            <a:ext cx="7650909" cy="19618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130" y="1633196"/>
            <a:ext cx="7115834" cy="16465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1423" y="1984932"/>
            <a:ext cx="309455" cy="350295"/>
            <a:chOff x="4631423" y="1984932"/>
            <a:chExt cx="309455" cy="350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1423" y="1984932"/>
              <a:ext cx="309455" cy="3502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5149" y="8703230"/>
            <a:ext cx="4967110" cy="13079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858" y="967954"/>
            <a:ext cx="2357319" cy="6095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67954"/>
            <a:ext cx="2357500" cy="60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3" y="880070"/>
            <a:ext cx="7250948" cy="2920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239" y="2747598"/>
            <a:ext cx="309455" cy="350295"/>
            <a:chOff x="809239" y="2747598"/>
            <a:chExt cx="309455" cy="3502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239" y="2747598"/>
              <a:ext cx="309455" cy="35029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9523" y="2275504"/>
            <a:ext cx="9102345" cy="1904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524" y="6247749"/>
            <a:ext cx="252322" cy="285623"/>
            <a:chOff x="1009524" y="6247749"/>
            <a:chExt cx="252322" cy="285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524" y="6247749"/>
              <a:ext cx="252322" cy="2856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5238" y="5037209"/>
            <a:ext cx="6293383" cy="18418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7615" y="6019187"/>
            <a:ext cx="8003958" cy="12463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810" y="5503220"/>
            <a:ext cx="309455" cy="350295"/>
            <a:chOff x="797810" y="5503220"/>
            <a:chExt cx="309455" cy="3502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10" y="5503220"/>
              <a:ext cx="309455" cy="350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596" y="6770568"/>
            <a:ext cx="252322" cy="285623"/>
            <a:chOff x="1009596" y="6770568"/>
            <a:chExt cx="252322" cy="2856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596" y="6770568"/>
              <a:ext cx="252322" cy="28562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3330" y="6547671"/>
            <a:ext cx="7937758" cy="16035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6663" y="3112234"/>
            <a:ext cx="12360377" cy="12200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571" y="3362367"/>
            <a:ext cx="244348" cy="276596"/>
            <a:chOff x="1028571" y="3362367"/>
            <a:chExt cx="244348" cy="2765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8571" y="3362367"/>
              <a:ext cx="244348" cy="2765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6663" y="3520939"/>
            <a:ext cx="7516596" cy="12192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46361" y="4660636"/>
            <a:ext cx="6171429" cy="4359811"/>
            <a:chOff x="11646361" y="4660636"/>
            <a:chExt cx="6171429" cy="43598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6361" y="4660636"/>
              <a:ext cx="6171429" cy="43598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19" name="Object 2">
            <a:extLst>
              <a:ext uri="{FF2B5EF4-FFF2-40B4-BE49-F238E27FC236}">
                <a16:creationId xmlns:a16="http://schemas.microsoft.com/office/drawing/2014/main" id="{35B6416C-D226-8C8D-685D-23B647005BF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858" y="967954"/>
            <a:ext cx="2357500" cy="609510"/>
          </a:xfrm>
          <a:prstGeom prst="rect">
            <a:avLst/>
          </a:prstGeom>
        </p:spPr>
      </p:pic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F9BBEFE2-634A-D151-28D2-E537EDC6024D}"/>
              </a:ext>
            </a:extLst>
          </p:cNvPr>
          <p:cNvGrpSpPr/>
          <p:nvPr/>
        </p:nvGrpSpPr>
        <p:grpSpPr>
          <a:xfrm>
            <a:off x="809239" y="2747598"/>
            <a:ext cx="309455" cy="350295"/>
            <a:chOff x="809239" y="2747598"/>
            <a:chExt cx="309455" cy="350295"/>
          </a:xfrm>
        </p:grpSpPr>
        <p:pic>
          <p:nvPicPr>
            <p:cNvPr id="22" name="Object 7">
              <a:extLst>
                <a:ext uri="{FF2B5EF4-FFF2-40B4-BE49-F238E27FC236}">
                  <a16:creationId xmlns:a16="http://schemas.microsoft.com/office/drawing/2014/main" id="{58B5C9EF-5033-5C76-71CB-07E3E6019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239" y="2747598"/>
              <a:ext cx="309455" cy="350295"/>
            </a:xfrm>
            <a:prstGeom prst="rect">
              <a:avLst/>
            </a:prstGeom>
          </p:spPr>
        </p:pic>
      </p:grpSp>
      <p:pic>
        <p:nvPicPr>
          <p:cNvPr id="23" name="Object 9">
            <a:extLst>
              <a:ext uri="{FF2B5EF4-FFF2-40B4-BE49-F238E27FC236}">
                <a16:creationId xmlns:a16="http://schemas.microsoft.com/office/drawing/2014/main" id="{5D651150-52E4-FB85-6F34-47E47EA45EE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9523" y="2256457"/>
            <a:ext cx="3224669" cy="1961869"/>
          </a:xfrm>
          <a:prstGeom prst="rect">
            <a:avLst/>
          </a:prstGeom>
        </p:spPr>
      </p:pic>
      <p:pic>
        <p:nvPicPr>
          <p:cNvPr id="24" name="Object 10">
            <a:extLst>
              <a:ext uri="{FF2B5EF4-FFF2-40B4-BE49-F238E27FC236}">
                <a16:creationId xmlns:a16="http://schemas.microsoft.com/office/drawing/2014/main" id="{4708E784-F29E-8B7B-E7FA-E7C33845507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663" y="3112234"/>
            <a:ext cx="11320749" cy="1269806"/>
          </a:xfrm>
          <a:prstGeom prst="rect">
            <a:avLst/>
          </a:prstGeom>
        </p:spPr>
      </p:pic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0EFA457E-02D5-51FB-D2D4-B16C2DEFFA3B}"/>
              </a:ext>
            </a:extLst>
          </p:cNvPr>
          <p:cNvGrpSpPr/>
          <p:nvPr/>
        </p:nvGrpSpPr>
        <p:grpSpPr>
          <a:xfrm>
            <a:off x="1028571" y="3362367"/>
            <a:ext cx="244348" cy="276596"/>
            <a:chOff x="1028571" y="3362367"/>
            <a:chExt cx="244348" cy="276596"/>
          </a:xfrm>
        </p:grpSpPr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A31D1321-35C2-E8CB-1F7A-2745B662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571" y="3362367"/>
              <a:ext cx="244348" cy="276596"/>
            </a:xfrm>
            <a:prstGeom prst="rect">
              <a:avLst/>
            </a:prstGeom>
          </p:spPr>
        </p:pic>
      </p:grpSp>
      <p:pic>
        <p:nvPicPr>
          <p:cNvPr id="27" name="Object 14">
            <a:extLst>
              <a:ext uri="{FF2B5EF4-FFF2-40B4-BE49-F238E27FC236}">
                <a16:creationId xmlns:a16="http://schemas.microsoft.com/office/drawing/2014/main" id="{4742BA2E-7310-3EF8-E820-ED3A16BC09C7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6663" y="3520939"/>
            <a:ext cx="10548110" cy="1230939"/>
          </a:xfrm>
          <a:prstGeom prst="rect">
            <a:avLst/>
          </a:prstGeom>
        </p:spPr>
      </p:pic>
      <p:pic>
        <p:nvPicPr>
          <p:cNvPr id="28" name="Object 15">
            <a:extLst>
              <a:ext uri="{FF2B5EF4-FFF2-40B4-BE49-F238E27FC236}">
                <a16:creationId xmlns:a16="http://schemas.microsoft.com/office/drawing/2014/main" id="{99E3A919-00FB-97B6-6E97-5DFC406CF13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0468" y="4641591"/>
            <a:ext cx="9980996" cy="1650749"/>
          </a:xfrm>
          <a:prstGeom prst="rect">
            <a:avLst/>
          </a:prstGeom>
        </p:spPr>
      </p:pic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DCE9B5C3-69D6-7A7A-B24B-3336A488ED85}"/>
              </a:ext>
            </a:extLst>
          </p:cNvPr>
          <p:cNvGrpSpPr/>
          <p:nvPr/>
        </p:nvGrpSpPr>
        <p:grpSpPr>
          <a:xfrm>
            <a:off x="1121905" y="4701250"/>
            <a:ext cx="244348" cy="276596"/>
            <a:chOff x="1121905" y="4701250"/>
            <a:chExt cx="244348" cy="276596"/>
          </a:xfrm>
        </p:grpSpPr>
        <p:pic>
          <p:nvPicPr>
            <p:cNvPr id="30" name="Object 17">
              <a:extLst>
                <a:ext uri="{FF2B5EF4-FFF2-40B4-BE49-F238E27FC236}">
                  <a16:creationId xmlns:a16="http://schemas.microsoft.com/office/drawing/2014/main" id="{8C65F1CE-FFFD-1597-8E3C-3BD349697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1905" y="4701250"/>
              <a:ext cx="244348" cy="276596"/>
            </a:xfrm>
            <a:prstGeom prst="rect">
              <a:avLst/>
            </a:prstGeom>
          </p:spPr>
        </p:pic>
      </p:grpSp>
      <p:pic>
        <p:nvPicPr>
          <p:cNvPr id="31" name="Object 1">
            <a:extLst>
              <a:ext uri="{FF2B5EF4-FFF2-40B4-BE49-F238E27FC236}">
                <a16:creationId xmlns:a16="http://schemas.microsoft.com/office/drawing/2014/main" id="{AEA83883-8A19-72CD-BDFC-71674DBCE6B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0015" y="870549"/>
            <a:ext cx="4888091" cy="283458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3" y="880070"/>
            <a:ext cx="4453034" cy="2929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54250" y="4945345"/>
            <a:ext cx="5244407" cy="2011681"/>
            <a:chOff x="10754250" y="4945345"/>
            <a:chExt cx="5244407" cy="20116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754250" y="4945345"/>
              <a:ext cx="5244407" cy="2011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1857" y="3242729"/>
            <a:ext cx="10216891" cy="59095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74609" y="2354234"/>
            <a:ext cx="7166688" cy="19618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130" y="1633196"/>
            <a:ext cx="7457501" cy="1222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1423" y="1984932"/>
            <a:ext cx="309455" cy="350295"/>
            <a:chOff x="4631423" y="1984932"/>
            <a:chExt cx="309455" cy="350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1423" y="1984932"/>
              <a:ext cx="309455" cy="3502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8" y="967954"/>
            <a:ext cx="2357319" cy="6095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078" y="3916332"/>
            <a:ext cx="4420704" cy="2475943"/>
            <a:chOff x="-227078" y="3916332"/>
            <a:chExt cx="4420704" cy="24759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60000">
              <a:off x="-2302757" y="2813034"/>
              <a:ext cx="8841409" cy="495188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760000">
              <a:off x="-227078" y="3916332"/>
              <a:ext cx="4420704" cy="24759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7582" y="3967033"/>
            <a:ext cx="4420704" cy="2475943"/>
            <a:chOff x="2677582" y="3967033"/>
            <a:chExt cx="4420704" cy="24759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60000">
              <a:off x="601903" y="2863735"/>
              <a:ext cx="8841409" cy="495188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2677582" y="3967033"/>
              <a:ext cx="4420704" cy="24759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4211" y="4017420"/>
            <a:ext cx="4420704" cy="2475943"/>
            <a:chOff x="5564211" y="4017420"/>
            <a:chExt cx="4420704" cy="24759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60000">
              <a:off x="3488532" y="2914121"/>
              <a:ext cx="8841409" cy="495188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60000">
              <a:off x="5564211" y="4017420"/>
              <a:ext cx="4420704" cy="247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19753" y="4069009"/>
            <a:ext cx="4420704" cy="2475943"/>
            <a:chOff x="8519753" y="4069009"/>
            <a:chExt cx="4420704" cy="2475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60000">
              <a:off x="6444075" y="2965711"/>
              <a:ext cx="8841409" cy="49518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60000">
              <a:off x="8519753" y="4069009"/>
              <a:ext cx="4420704" cy="24759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5424" y="4119378"/>
            <a:ext cx="4420704" cy="2475943"/>
            <a:chOff x="11405424" y="4119378"/>
            <a:chExt cx="4420704" cy="2475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60000">
              <a:off x="9329746" y="3016080"/>
              <a:ext cx="8841409" cy="495188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60000">
              <a:off x="11405424" y="4119378"/>
              <a:ext cx="4420704" cy="2475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3710" y="3885010"/>
            <a:ext cx="1236698" cy="1236698"/>
            <a:chOff x="12323710" y="3885010"/>
            <a:chExt cx="1236698" cy="12366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2323710" y="3885010"/>
              <a:ext cx="1236698" cy="12366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7719" y="3733511"/>
            <a:ext cx="1415215" cy="1415215"/>
            <a:chOff x="9317719" y="3733511"/>
            <a:chExt cx="1415215" cy="14152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">
              <a:off x="9317719" y="3733511"/>
              <a:ext cx="1415215" cy="14152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33929" y="3787861"/>
            <a:ext cx="1228735" cy="1228735"/>
            <a:chOff x="6533929" y="3787861"/>
            <a:chExt cx="1228735" cy="12287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6533929" y="3787861"/>
              <a:ext cx="1228735" cy="12287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12083" y="3570241"/>
            <a:ext cx="1560789" cy="1560789"/>
            <a:chOff x="3412083" y="3570241"/>
            <a:chExt cx="1560789" cy="15607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3412083" y="3570241"/>
              <a:ext cx="1560789" cy="15607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5821" y="3660090"/>
            <a:ext cx="1280677" cy="1280677"/>
            <a:chOff x="675821" y="3660090"/>
            <a:chExt cx="1280677" cy="12806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675821" y="3660090"/>
              <a:ext cx="1280677" cy="128067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60000">
            <a:off x="13025028" y="5765761"/>
            <a:ext cx="1435275" cy="4625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60000">
            <a:off x="10092522" y="5733073"/>
            <a:ext cx="1435275" cy="4202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60000">
            <a:off x="7186709" y="5682352"/>
            <a:ext cx="1435275" cy="4202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60000">
            <a:off x="4253800" y="5634702"/>
            <a:ext cx="1841647" cy="6294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60000">
            <a:off x="1344116" y="5585390"/>
            <a:ext cx="2012989" cy="3824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60000">
            <a:off x="12483484" y="5143514"/>
            <a:ext cx="1524055" cy="58794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60000">
            <a:off x="9298399" y="5060757"/>
            <a:ext cx="1742941" cy="72684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60000">
            <a:off x="6543877" y="5040003"/>
            <a:ext cx="1542722" cy="58794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60000">
            <a:off x="3711403" y="4990404"/>
            <a:ext cx="1524055" cy="58795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60000">
            <a:off x="697841" y="4938821"/>
            <a:ext cx="1641036" cy="5983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2858" y="987001"/>
            <a:ext cx="714386" cy="6095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0013" y="880070"/>
            <a:ext cx="4424528" cy="292030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055343" y="9635334"/>
            <a:ext cx="2819141" cy="3333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105149" y="3962957"/>
            <a:ext cx="4420704" cy="2475943"/>
            <a:chOff x="14105149" y="3942715"/>
            <a:chExt cx="4420704" cy="24759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2760000">
              <a:off x="12029471" y="2839416"/>
              <a:ext cx="8841409" cy="495188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2760000">
              <a:off x="14105149" y="3942715"/>
              <a:ext cx="4420704" cy="24759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24807" y="3876330"/>
            <a:ext cx="1236698" cy="1236698"/>
            <a:chOff x="15224807" y="3876330"/>
            <a:chExt cx="1236698" cy="123669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5224807" y="3876330"/>
              <a:ext cx="1236698" cy="123669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60000">
            <a:off x="15926035" y="5762114"/>
            <a:ext cx="1254570" cy="45593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60000">
            <a:off x="15383785" y="5116259"/>
            <a:ext cx="1537541" cy="71645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0551" y="1054417"/>
            <a:ext cx="16383826" cy="2591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925" y="2725135"/>
            <a:ext cx="8679243" cy="717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36714" y="3420871"/>
            <a:ext cx="12795634" cy="5261311"/>
            <a:chOff x="2336714" y="3420871"/>
            <a:chExt cx="12795634" cy="52613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6714" y="3420871"/>
              <a:ext cx="12795634" cy="526131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2858" y="967954"/>
            <a:ext cx="714386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16" y="870549"/>
            <a:ext cx="4331337" cy="29202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24324" y="3180333"/>
            <a:ext cx="7756161" cy="49753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45554" y="-682108"/>
            <a:ext cx="15096500" cy="126787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2858" y="967954"/>
            <a:ext cx="714386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16" y="870549"/>
            <a:ext cx="4331337" cy="29202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38689" y="3058630"/>
            <a:ext cx="13291848" cy="5699885"/>
            <a:chOff x="2738689" y="3058630"/>
            <a:chExt cx="13291848" cy="56998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8689" y="3058630"/>
              <a:ext cx="13291848" cy="56998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5645" y="8667708"/>
            <a:ext cx="1005523" cy="1005523"/>
            <a:chOff x="3165645" y="8667708"/>
            <a:chExt cx="1005523" cy="10055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3165645" y="8667708"/>
              <a:ext cx="1005523" cy="100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4335" y="2017402"/>
            <a:ext cx="1070114" cy="1070114"/>
            <a:chOff x="3994335" y="2017402"/>
            <a:chExt cx="1070114" cy="10701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3994335" y="2017402"/>
              <a:ext cx="1070114" cy="10701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713" y="8629123"/>
            <a:ext cx="1586288" cy="11777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84595" y="2019089"/>
            <a:ext cx="1586288" cy="1158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8" y="967954"/>
            <a:ext cx="714386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16" y="870549"/>
            <a:ext cx="4853232" cy="2929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3516" y="2486867"/>
            <a:ext cx="6712293" cy="15212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001" y="4205609"/>
            <a:ext cx="7520128" cy="16518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330" y="6084882"/>
            <a:ext cx="7748234" cy="3171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02706" y="6088753"/>
            <a:ext cx="7571398" cy="91097"/>
            <a:chOff x="5402706" y="6088753"/>
            <a:chExt cx="7571398" cy="91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402706" y="6088753"/>
              <a:ext cx="7571398" cy="910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66943" y="2486887"/>
            <a:ext cx="3889326" cy="8481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46516" y="3551040"/>
            <a:ext cx="7848430" cy="24611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51239" y="6765630"/>
            <a:ext cx="6882986" cy="21285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858" y="967954"/>
            <a:ext cx="714386" cy="6095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79049" y="7442172"/>
            <a:ext cx="4028187" cy="9470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2070" y="4938003"/>
            <a:ext cx="5372682" cy="36075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1921" y="1621264"/>
            <a:ext cx="7662154" cy="69866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97239" y="1153372"/>
            <a:ext cx="2980645" cy="3822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3429" y="798450"/>
            <a:ext cx="2549425" cy="40334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67954"/>
            <a:ext cx="715186" cy="5647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3" y="849594"/>
            <a:ext cx="4982623" cy="31389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39140" y="3979031"/>
            <a:ext cx="309455" cy="350295"/>
            <a:chOff x="1839140" y="3979031"/>
            <a:chExt cx="309455" cy="3502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9140" y="3979031"/>
              <a:ext cx="309455" cy="35029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3563" y="3798827"/>
            <a:ext cx="14409011" cy="1208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9140" y="5458538"/>
            <a:ext cx="309455" cy="350295"/>
            <a:chOff x="1839140" y="5458538"/>
            <a:chExt cx="309455" cy="3502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9140" y="5458538"/>
              <a:ext cx="309455" cy="3502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03563" y="5317360"/>
            <a:ext cx="11639963" cy="7073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4764" y="2544504"/>
            <a:ext cx="1191078" cy="9066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67954"/>
            <a:ext cx="715186" cy="5647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3" y="880070"/>
            <a:ext cx="7761968" cy="2920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0293" y="3863876"/>
            <a:ext cx="309455" cy="350295"/>
            <a:chOff x="1770293" y="3863876"/>
            <a:chExt cx="309455" cy="3502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293" y="3863876"/>
              <a:ext cx="309455" cy="35029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48487" y="3677818"/>
            <a:ext cx="15355144" cy="16977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8487" y="5631294"/>
            <a:ext cx="10710115" cy="6692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6523" y="5777135"/>
            <a:ext cx="309455" cy="350295"/>
            <a:chOff x="1756523" y="5777135"/>
            <a:chExt cx="309455" cy="350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523" y="5777135"/>
              <a:ext cx="309455" cy="3502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7326" y="2461888"/>
            <a:ext cx="2267259" cy="9161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1095" y="6877408"/>
            <a:ext cx="1181554" cy="9161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0293" y="8195658"/>
            <a:ext cx="309455" cy="350295"/>
            <a:chOff x="1770293" y="8195658"/>
            <a:chExt cx="309455" cy="3502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293" y="8195658"/>
              <a:ext cx="309455" cy="3502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8485" y="8042933"/>
            <a:ext cx="14976001" cy="16525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342857" cy="10285714"/>
            <a:chOff x="0" y="0"/>
            <a:chExt cx="43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0348" y="8363851"/>
            <a:ext cx="2690604" cy="72885"/>
            <a:chOff x="990348" y="8363851"/>
            <a:chExt cx="2690604" cy="728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348" y="8363851"/>
              <a:ext cx="2690604" cy="728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044" y="5227116"/>
            <a:ext cx="9111815" cy="91097"/>
            <a:chOff x="330044" y="5227116"/>
            <a:chExt cx="9111815" cy="910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30044" y="5227116"/>
              <a:ext cx="9111815" cy="910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2258" y="7529887"/>
            <a:ext cx="1502453" cy="5206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1553" y="2463423"/>
            <a:ext cx="3319753" cy="169683"/>
            <a:chOff x="511553" y="2463423"/>
            <a:chExt cx="3319753" cy="1696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553" y="2463423"/>
              <a:ext cx="3319753" cy="1696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2795" y="-426257"/>
            <a:ext cx="6427876" cy="5831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9319" y="2307030"/>
            <a:ext cx="5026131" cy="32259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06668" y="801374"/>
            <a:ext cx="12048034" cy="719601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2071" y="4938004"/>
            <a:ext cx="5654517" cy="38755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1" y="1621263"/>
            <a:ext cx="7700251" cy="69866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97239" y="1153372"/>
            <a:ext cx="2980645" cy="3822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53429" y="798450"/>
            <a:ext cx="2549425" cy="40334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0576" y="5382909"/>
            <a:ext cx="17225349" cy="7271585"/>
            <a:chOff x="-3410576" y="5382909"/>
            <a:chExt cx="17225349" cy="7271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3410576" y="5382909"/>
              <a:ext cx="17225349" cy="7271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6573" y="-693878"/>
            <a:ext cx="14398364" cy="7271585"/>
            <a:chOff x="-2996573" y="-693878"/>
            <a:chExt cx="14398364" cy="72715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996573" y="-693878"/>
              <a:ext cx="14398364" cy="72715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16274" y="672013"/>
            <a:ext cx="3140065" cy="393696"/>
            <a:chOff x="14916274" y="672013"/>
            <a:chExt cx="3140065" cy="39369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916274" y="672013"/>
              <a:ext cx="561087" cy="393696"/>
              <a:chOff x="14916274" y="672013"/>
              <a:chExt cx="561087" cy="3936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16274" y="672013"/>
                <a:ext cx="561087" cy="39369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08287" y="668867"/>
              <a:ext cx="2336635" cy="4571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2351" y="2546726"/>
            <a:ext cx="14582787" cy="78474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4573" y="3142887"/>
            <a:ext cx="5558548" cy="1032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858" y="971525"/>
            <a:ext cx="780453" cy="6554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13" y="880070"/>
            <a:ext cx="6672423" cy="29203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67191" y="4590391"/>
            <a:ext cx="4334249" cy="2427522"/>
            <a:chOff x="1967191" y="4590391"/>
            <a:chExt cx="4334249" cy="24275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500000">
              <a:off x="-67894" y="3508670"/>
              <a:ext cx="8668499" cy="485504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500000">
              <a:off x="1967191" y="4590391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08651" y="3914364"/>
            <a:ext cx="2417109" cy="2417109"/>
            <a:chOff x="3608651" y="3914364"/>
            <a:chExt cx="2417109" cy="2417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651" y="3914364"/>
              <a:ext cx="2417109" cy="2417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2541" y="6056889"/>
            <a:ext cx="3148541" cy="1334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6792" y="7852582"/>
            <a:ext cx="3019786" cy="7831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23352" y="4593248"/>
            <a:ext cx="4334249" cy="2427522"/>
            <a:chOff x="6623352" y="4593248"/>
            <a:chExt cx="4334249" cy="24275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500000">
              <a:off x="4588267" y="3511527"/>
              <a:ext cx="8668499" cy="485504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6623352" y="4593248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7464" y="3902993"/>
            <a:ext cx="2417109" cy="2417109"/>
            <a:chOff x="8247464" y="3902993"/>
            <a:chExt cx="2417109" cy="24171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7464" y="3902993"/>
              <a:ext cx="2417109" cy="24171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26346" y="6056889"/>
            <a:ext cx="2942674" cy="13253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40439" y="7920268"/>
            <a:ext cx="3692481" cy="6197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88434" y="4513883"/>
            <a:ext cx="4334249" cy="2427522"/>
            <a:chOff x="11188434" y="4513883"/>
            <a:chExt cx="4334249" cy="24275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620000">
              <a:off x="9153349" y="3432162"/>
              <a:ext cx="8668499" cy="485504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620000">
              <a:off x="11188434" y="4513883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24913" y="3804581"/>
            <a:ext cx="2417109" cy="2417109"/>
            <a:chOff x="12824913" y="3804581"/>
            <a:chExt cx="2417109" cy="24171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24913" y="3804581"/>
              <a:ext cx="2417109" cy="241710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46271" y="5780040"/>
            <a:ext cx="2015373" cy="17691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09049" y="7922106"/>
            <a:ext cx="3018004" cy="7309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8895" y="4309524"/>
            <a:ext cx="10153962" cy="4492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0801" y="1442230"/>
            <a:ext cx="8953749" cy="5079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858" y="967954"/>
            <a:ext cx="2440538" cy="6095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013" y="880070"/>
            <a:ext cx="7250947" cy="29203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3381" y="4590391"/>
            <a:ext cx="4334249" cy="2427522"/>
            <a:chOff x="1643381" y="4590391"/>
            <a:chExt cx="4334249" cy="24275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500000">
              <a:off x="-391704" y="3508670"/>
              <a:ext cx="8668499" cy="48550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500000">
              <a:off x="1643381" y="4590391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4841" y="3914364"/>
            <a:ext cx="2417109" cy="2417109"/>
            <a:chOff x="3284841" y="3914364"/>
            <a:chExt cx="2417109" cy="24171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4841" y="3914364"/>
              <a:ext cx="2417109" cy="24171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731" y="6056889"/>
            <a:ext cx="3148779" cy="13286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6315" y="8556801"/>
            <a:ext cx="3175987" cy="7110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3458" y="7868458"/>
            <a:ext cx="2493490" cy="7672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82208" y="3356363"/>
            <a:ext cx="5244918" cy="683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13239" y="4069277"/>
            <a:ext cx="1800282" cy="489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06343" y="5142857"/>
            <a:ext cx="1203875" cy="1188616"/>
            <a:chOff x="15206343" y="5142857"/>
            <a:chExt cx="1203875" cy="11886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06343" y="5142857"/>
              <a:ext cx="1203875" cy="11886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89811" y="9036849"/>
            <a:ext cx="9435358" cy="507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3020" y="9133353"/>
            <a:ext cx="10410549" cy="8888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858" y="967954"/>
            <a:ext cx="2440538" cy="609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14" y="880071"/>
            <a:ext cx="8435638" cy="2920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6209" y="4593248"/>
            <a:ext cx="4334249" cy="2427522"/>
            <a:chOff x="1566209" y="4593248"/>
            <a:chExt cx="4334249" cy="24275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500000">
              <a:off x="-468876" y="3511527"/>
              <a:ext cx="8668499" cy="485504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500000">
              <a:off x="1566209" y="4593248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0321" y="3902993"/>
            <a:ext cx="2417109" cy="2417109"/>
            <a:chOff x="3190321" y="3902993"/>
            <a:chExt cx="2417109" cy="2417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0321" y="3902993"/>
              <a:ext cx="2417109" cy="2417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1525" y="8592410"/>
            <a:ext cx="3010216" cy="10001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8668" y="7914230"/>
            <a:ext cx="2425233" cy="7672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23496" y="1545087"/>
            <a:ext cx="5845253" cy="4533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9203" y="6056889"/>
            <a:ext cx="2942646" cy="13190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11749" y="2723297"/>
            <a:ext cx="5016242" cy="7672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71114" y="3280912"/>
            <a:ext cx="9848417" cy="59095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60105" y="9549620"/>
            <a:ext cx="2819141" cy="3333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4097" y="8875097"/>
            <a:ext cx="2266415" cy="5079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858" y="967954"/>
            <a:ext cx="2440538" cy="609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15" y="880072"/>
            <a:ext cx="7203320" cy="292982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5092" y="2703598"/>
            <a:ext cx="6568634" cy="54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3936" y="4365735"/>
            <a:ext cx="4334249" cy="2427522"/>
            <a:chOff x="1633936" y="4365735"/>
            <a:chExt cx="4334249" cy="24275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620000">
              <a:off x="-401149" y="3284014"/>
              <a:ext cx="8668499" cy="48550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20000">
              <a:off x="1633936" y="4365735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70415" y="3656432"/>
            <a:ext cx="2417109" cy="2417109"/>
            <a:chOff x="3270415" y="3656432"/>
            <a:chExt cx="2417109" cy="24171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0415" y="3656432"/>
              <a:ext cx="2417109" cy="24171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91772" y="5631892"/>
            <a:ext cx="2015468" cy="1782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0688" y="8487171"/>
            <a:ext cx="4074778" cy="1015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4579" y="7753386"/>
            <a:ext cx="4638985" cy="7672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02191" y="3159350"/>
            <a:ext cx="8539143" cy="5652892"/>
            <a:chOff x="8002191" y="3159350"/>
            <a:chExt cx="8539143" cy="56528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02191" y="3159350"/>
              <a:ext cx="8539143" cy="56528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01558" y="2113442"/>
            <a:ext cx="4935899" cy="7672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27715" y="9549620"/>
            <a:ext cx="3647188" cy="3333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2558</Words>
  <Application>Microsoft Office PowerPoint</Application>
  <PresentationFormat>사용자 지정</PresentationFormat>
  <Paragraphs>257</Paragraphs>
  <Slides>59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ong8720@naver.com</cp:lastModifiedBy>
  <cp:revision>4</cp:revision>
  <dcterms:created xsi:type="dcterms:W3CDTF">2022-06-09T00:14:40Z</dcterms:created>
  <dcterms:modified xsi:type="dcterms:W3CDTF">2022-06-08T16:30:55Z</dcterms:modified>
</cp:coreProperties>
</file>